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67"/>
  </p:notesMasterIdLst>
  <p:handoutMasterIdLst>
    <p:handoutMasterId r:id="rId68"/>
  </p:handoutMasterIdLst>
  <p:sldIdLst>
    <p:sldId id="415" r:id="rId2"/>
    <p:sldId id="630" r:id="rId3"/>
    <p:sldId id="514" r:id="rId4"/>
    <p:sldId id="506" r:id="rId5"/>
    <p:sldId id="515" r:id="rId6"/>
    <p:sldId id="507" r:id="rId7"/>
    <p:sldId id="516" r:id="rId8"/>
    <p:sldId id="509" r:id="rId9"/>
    <p:sldId id="510" r:id="rId10"/>
    <p:sldId id="513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3" r:id="rId22"/>
    <p:sldId id="614" r:id="rId23"/>
    <p:sldId id="615" r:id="rId24"/>
    <p:sldId id="616" r:id="rId25"/>
    <p:sldId id="617" r:id="rId26"/>
    <p:sldId id="618" r:id="rId27"/>
    <p:sldId id="619" r:id="rId28"/>
    <p:sldId id="620" r:id="rId29"/>
    <p:sldId id="621" r:id="rId30"/>
    <p:sldId id="622" r:id="rId31"/>
    <p:sldId id="623" r:id="rId32"/>
    <p:sldId id="624" r:id="rId33"/>
    <p:sldId id="625" r:id="rId34"/>
    <p:sldId id="626" r:id="rId35"/>
    <p:sldId id="588" r:id="rId36"/>
    <p:sldId id="600" r:id="rId37"/>
    <p:sldId id="592" r:id="rId38"/>
    <p:sldId id="533" r:id="rId39"/>
    <p:sldId id="534" r:id="rId40"/>
    <p:sldId id="535" r:id="rId41"/>
    <p:sldId id="545" r:id="rId42"/>
    <p:sldId id="547" r:id="rId43"/>
    <p:sldId id="548" r:id="rId44"/>
    <p:sldId id="549" r:id="rId45"/>
    <p:sldId id="550" r:id="rId46"/>
    <p:sldId id="627" r:id="rId47"/>
    <p:sldId id="553" r:id="rId48"/>
    <p:sldId id="556" r:id="rId49"/>
    <p:sldId id="557" r:id="rId50"/>
    <p:sldId id="558" r:id="rId51"/>
    <p:sldId id="628" r:id="rId52"/>
    <p:sldId id="629" r:id="rId53"/>
    <p:sldId id="561" r:id="rId54"/>
    <p:sldId id="562" r:id="rId55"/>
    <p:sldId id="563" r:id="rId56"/>
    <p:sldId id="564" r:id="rId57"/>
    <p:sldId id="570" r:id="rId58"/>
    <p:sldId id="572" r:id="rId59"/>
    <p:sldId id="574" r:id="rId60"/>
    <p:sldId id="581" r:id="rId61"/>
    <p:sldId id="582" r:id="rId62"/>
    <p:sldId id="583" r:id="rId63"/>
    <p:sldId id="585" r:id="rId64"/>
    <p:sldId id="586" r:id="rId65"/>
    <p:sldId id="453" r:id="rId66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4" pos="635" userDrawn="1">
          <p15:clr>
            <a:srgbClr val="A4A3A4"/>
          </p15:clr>
        </p15:guide>
        <p15:guide id="6" pos="421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1434" userDrawn="1">
          <p15:clr>
            <a:srgbClr val="A4A3A4"/>
          </p15:clr>
        </p15:guide>
        <p15:guide id="10" pos="363" userDrawn="1">
          <p15:clr>
            <a:srgbClr val="A4A3A4"/>
          </p15:clr>
        </p15:guide>
        <p15:guide id="11" pos="5556" userDrawn="1">
          <p15:clr>
            <a:srgbClr val="A4A3A4"/>
          </p15:clr>
        </p15:guide>
        <p15:guide id="12" pos="2925" userDrawn="1">
          <p15:clr>
            <a:srgbClr val="A4A3A4"/>
          </p15:clr>
        </p15:guide>
        <p15:guide id="13" orient="horz" pos="24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2D89"/>
    <a:srgbClr val="8FC31F"/>
    <a:srgbClr val="739B19"/>
    <a:srgbClr val="FFFFFF"/>
    <a:srgbClr val="00B0F0"/>
    <a:srgbClr val="0CACE0"/>
    <a:srgbClr val="FCFEF8"/>
    <a:srgbClr val="557313"/>
    <a:srgbClr val="FB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6" autoAdjust="0"/>
    <p:restoredTop sz="95320" autoAdjust="0"/>
  </p:normalViewPr>
  <p:slideViewPr>
    <p:cSldViewPr>
      <p:cViewPr varScale="1">
        <p:scale>
          <a:sx n="86" d="100"/>
          <a:sy n="86" d="100"/>
        </p:scale>
        <p:origin x="90" y="714"/>
      </p:cViewPr>
      <p:guideLst>
        <p:guide orient="horz" pos="1253"/>
        <p:guide pos="635"/>
        <p:guide pos="4218"/>
        <p:guide orient="horz" pos="4110"/>
        <p:guide orient="horz" pos="1434"/>
        <p:guide pos="363"/>
        <p:guide pos="5556"/>
        <p:guide pos="2925"/>
        <p:guide orient="horz" pos="240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17" d="100"/>
          <a:sy n="117" d="100"/>
        </p:scale>
        <p:origin x="206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41064"/>
          </a:xfrm>
          <a:prstGeom prst="rect">
            <a:avLst/>
          </a:prstGeom>
        </p:spPr>
        <p:txBody>
          <a:bodyPr vert="horz" lIns="91302" tIns="45652" rIns="91302" bIns="4565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801" y="1"/>
            <a:ext cx="4301543" cy="341064"/>
          </a:xfrm>
          <a:prstGeom prst="rect">
            <a:avLst/>
          </a:prstGeom>
        </p:spPr>
        <p:txBody>
          <a:bodyPr vert="horz" lIns="91302" tIns="45652" rIns="91302" bIns="45652" rtlCol="0"/>
          <a:lstStyle>
            <a:lvl1pPr algn="r">
              <a:defRPr sz="1200"/>
            </a:lvl1pPr>
          </a:lstStyle>
          <a:p>
            <a:fld id="{C98F17E6-2477-48A3-B10D-52BBED234671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41063"/>
          </a:xfrm>
          <a:prstGeom prst="rect">
            <a:avLst/>
          </a:prstGeom>
        </p:spPr>
        <p:txBody>
          <a:bodyPr vert="horz" lIns="91302" tIns="45652" rIns="91302" bIns="4565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801" y="6456613"/>
            <a:ext cx="4301543" cy="341063"/>
          </a:xfrm>
          <a:prstGeom prst="rect">
            <a:avLst/>
          </a:prstGeom>
        </p:spPr>
        <p:txBody>
          <a:bodyPr vert="horz" lIns="91302" tIns="45652" rIns="91302" bIns="45652" rtlCol="0" anchor="b"/>
          <a:lstStyle>
            <a:lvl1pPr algn="r">
              <a:defRPr sz="1200"/>
            </a:lvl1pPr>
          </a:lstStyle>
          <a:p>
            <a:fld id="{ACFAE67A-DBC2-41A3-BAE0-247984459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4"/>
          </a:xfrm>
          <a:prstGeom prst="rect">
            <a:avLst/>
          </a:prstGeom>
        </p:spPr>
        <p:txBody>
          <a:bodyPr vert="horz" lIns="91302" tIns="45652" rIns="91302" bIns="45652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1" y="1"/>
            <a:ext cx="4301543" cy="339884"/>
          </a:xfrm>
          <a:prstGeom prst="rect">
            <a:avLst/>
          </a:prstGeom>
        </p:spPr>
        <p:txBody>
          <a:bodyPr vert="horz" lIns="91302" tIns="45652" rIns="91302" bIns="45652" rtlCol="0"/>
          <a:lstStyle>
            <a:lvl1pPr algn="r">
              <a:defRPr sz="1200"/>
            </a:lvl1pPr>
          </a:lstStyle>
          <a:p>
            <a:pPr>
              <a:defRPr/>
            </a:pPr>
            <a:fld id="{419957D0-9BA1-4C79-862B-4191CF8F9794}" type="datetimeFigureOut">
              <a:rPr lang="ko-KR" altLang="en-US"/>
              <a:pPr>
                <a:defRPr/>
              </a:pPr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2" tIns="45652" rIns="91302" bIns="4565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7"/>
            <a:ext cx="7941310" cy="3058953"/>
          </a:xfrm>
          <a:prstGeom prst="rect">
            <a:avLst/>
          </a:prstGeom>
        </p:spPr>
        <p:txBody>
          <a:bodyPr vert="horz" lIns="91302" tIns="45652" rIns="91302" bIns="4565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BC1C0-1D6E-4B16-B76F-01F94084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5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801" y="6456613"/>
            <a:ext cx="4301543" cy="3398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0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1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590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5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10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35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18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72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227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611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60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22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664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00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419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219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801" y="6456613"/>
            <a:ext cx="4301543" cy="3398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0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2801" y="6456613"/>
            <a:ext cx="4301543" cy="3398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6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85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356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24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28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43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33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81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ptlineD\Desktop\ff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79445"/>
          <a:stretch/>
        </p:blipFill>
        <p:spPr>
          <a:xfrm>
            <a:off x="2066924" y="5448300"/>
            <a:ext cx="7077075" cy="1409700"/>
          </a:xfrm>
          <a:prstGeom prst="rect">
            <a:avLst/>
          </a:prstGeom>
        </p:spPr>
      </p:pic>
      <p:pic>
        <p:nvPicPr>
          <p:cNvPr id="2053" name="Picture 5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9692" y="2492896"/>
            <a:ext cx="57606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51820" y="285293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5896" y="4509120"/>
            <a:ext cx="46805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9832" y="3969060"/>
            <a:ext cx="3600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47764" y="3789040"/>
            <a:ext cx="612068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9732" y="3429000"/>
            <a:ext cx="432048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7724" y="533721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55676" y="4365104"/>
            <a:ext cx="46805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5656" y="3645024"/>
            <a:ext cx="468052" cy="4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07804" y="4869160"/>
            <a:ext cx="61206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C:\Users\ptlineD\Desktop\GG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tlineD\Desktop\FFFFFF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200" r="55119"/>
          <a:stretch/>
        </p:blipFill>
        <p:spPr bwMode="auto">
          <a:xfrm>
            <a:off x="0" y="3717032"/>
            <a:ext cx="4103948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5913276"/>
            <a:ext cx="468052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5856" y="5157192"/>
            <a:ext cx="324036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800" y="4257092"/>
            <a:ext cx="324036" cy="4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1740" y="4077072"/>
            <a:ext cx="324036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696" y="4545124"/>
            <a:ext cx="288032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1620" y="4725144"/>
            <a:ext cx="396044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568" y="4329100"/>
            <a:ext cx="288032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516" y="4869160"/>
            <a:ext cx="360040" cy="4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5805264"/>
            <a:ext cx="396044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5596" y="6309320"/>
            <a:ext cx="324036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tlineD\Desktop\ff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63" t="69425" r="66931"/>
          <a:stretch/>
        </p:blipFill>
        <p:spPr bwMode="auto">
          <a:xfrm>
            <a:off x="755576" y="4761148"/>
            <a:ext cx="2268252" cy="20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4750675" y="2791209"/>
            <a:ext cx="267469" cy="2674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>
            <a:off x="4750675" y="3191346"/>
            <a:ext cx="267469" cy="2674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63221"/>
      </p:ext>
    </p:extLst>
  </p:cSld>
  <p:clrMapOvr>
    <a:masterClrMapping/>
  </p:clrMapOvr>
  <p:transition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tlineD\Desktop\Untitled-2 cop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0" y="64792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C4A6A-84E4-4073-8D98-5AB827836621}" type="slidenum">
              <a:rPr lang="ko-KR" altLang="en-US" smtClean="0"/>
              <a:pPr/>
              <a:t>‹#›</a:t>
            </a:fld>
            <a:r>
              <a:rPr lang="en-US" altLang="ko-KR" dirty="0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411965"/>
      </p:ext>
    </p:extLst>
  </p:cSld>
  <p:clrMapOvr>
    <a:masterClrMapping/>
  </p:clrMapOvr>
  <p:transition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:\Users\ptlineD\Desktop\Untitled-6 cop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tlineD\Desktop\FFF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157192"/>
            <a:ext cx="5688124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0448" y="3056473"/>
            <a:ext cx="537970" cy="8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7211" y="3424094"/>
            <a:ext cx="537970" cy="5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2485" y="4825727"/>
            <a:ext cx="437101" cy="5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8164" y="4320637"/>
            <a:ext cx="336230" cy="40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93355" y="4236580"/>
            <a:ext cx="571593" cy="57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18709" y="3866726"/>
            <a:ext cx="403477" cy="3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79151" y="5490753"/>
            <a:ext cx="470724" cy="47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6101" y="4797152"/>
            <a:ext cx="437101" cy="6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6085" y="4074796"/>
            <a:ext cx="437101" cy="43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ptlineD\Desktop\2324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1761" y="5154521"/>
            <a:ext cx="571594" cy="6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98193"/>
      </p:ext>
    </p:extLst>
  </p:cSld>
  <p:clrMapOvr>
    <a:masterClrMapping/>
  </p:clrMapOvr>
  <p:transition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tlineD\Desktop\5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ptlineD\Desktop\AA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03" t="59571"/>
          <a:stretch/>
        </p:blipFill>
        <p:spPr bwMode="auto">
          <a:xfrm>
            <a:off x="5508103" y="4077071"/>
            <a:ext cx="3620717" cy="277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tlineD\Desktop\A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62" t="29525"/>
          <a:stretch/>
        </p:blipFill>
        <p:spPr bwMode="auto">
          <a:xfrm>
            <a:off x="4788024" y="2024844"/>
            <a:ext cx="4355976" cy="48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53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0" y="6343650"/>
            <a:ext cx="4366828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Berlin Sans FB" panose="020E0602020502020306" pitchFamily="34" charset="0"/>
                <a:ea typeface="나눔고딕" pitchFamily="50" charset="-127"/>
              </a:defRPr>
            </a:lvl1pPr>
          </a:lstStyle>
          <a:p>
            <a:r>
              <a:rPr lang="en-US" altLang="ko-KR"/>
              <a:t>Cryptography Technology Team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778427" y="6343649"/>
            <a:ext cx="176212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/>
            <a:fld id="{BA9259CD-1125-44D5-B171-AF727078AA73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28650" y="1160772"/>
            <a:ext cx="7886700" cy="5112544"/>
          </a:xfrm>
          <a:prstGeom prst="rect">
            <a:avLst/>
          </a:prstGeom>
        </p:spPr>
        <p:txBody>
          <a:bodyPr/>
          <a:lstStyle>
            <a:lvl1pPr marL="180000" indent="-180000">
              <a:buFontTx/>
              <a:buBlip>
                <a:blip r:embed="rId2"/>
              </a:buBlip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57188" indent="-211138"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449263" indent="-174625">
              <a:defRPr sz="15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623888" indent="-204788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714375" indent="-152400"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440668"/>
            <a:ext cx="7886700" cy="648072"/>
          </a:xfrm>
          <a:prstGeom prst="rect">
            <a:avLst/>
          </a:prstGeom>
        </p:spPr>
        <p:txBody>
          <a:bodyPr/>
          <a:lstStyle>
            <a:lvl1pPr>
              <a:defRPr sz="3400" spc="-100" baseline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6821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C4A6A-84E4-4073-8D98-5AB827836621}" type="slidenum">
              <a:rPr lang="ko-KR" altLang="en-US" smtClean="0"/>
              <a:pPr/>
              <a:t>‹#›</a:t>
            </a:fld>
            <a:r>
              <a:rPr lang="en-US" altLang="ko-KR" dirty="0"/>
              <a:t>/64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3" r:id="rId2"/>
    <p:sldLayoutId id="2147483932" r:id="rId3"/>
    <p:sldLayoutId id="2147483934" r:id="rId4"/>
    <p:sldLayoutId id="2147483935" r:id="rId5"/>
    <p:sldLayoutId id="2147483936" r:id="rId6"/>
  </p:sldLayoutIdLst>
  <p:transition advClick="0">
    <p:fade/>
  </p:transition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3950" y="2953805"/>
            <a:ext cx="756084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INTERNET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1391" y="3537012"/>
            <a:ext cx="756084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INDUSTRY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3745" y="4600178"/>
            <a:ext cx="756084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GLOBAL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8198" y="4662661"/>
            <a:ext cx="756084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10" name="Picture 4" descr="C:\Users\ptlineD\Desktop\로고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516" y="188640"/>
            <a:ext cx="2693147" cy="63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32040" y="4204134"/>
            <a:ext cx="4057564" cy="1044116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latinLnBrk="0"/>
            <a:r>
              <a:rPr lang="en-US" altLang="ko-KR" sz="2000" b="1" spc="-80" dirty="0">
                <a:solidFill>
                  <a:srgbClr val="686566"/>
                </a:solidFill>
                <a:latin typeface="+mn-ea"/>
                <a:ea typeface="+mn-ea"/>
              </a:rPr>
              <a:t>2021.8.4.(</a:t>
            </a:r>
            <a:r>
              <a:rPr lang="ko-KR" altLang="en-US" sz="2000" b="1" spc="-80" dirty="0">
                <a:solidFill>
                  <a:srgbClr val="686566"/>
                </a:solidFill>
                <a:latin typeface="+mn-ea"/>
                <a:ea typeface="+mn-ea"/>
              </a:rPr>
              <a:t>수</a:t>
            </a:r>
            <a:r>
              <a:rPr lang="en-US" altLang="ko-KR" sz="2000" b="1" spc="-80" dirty="0">
                <a:solidFill>
                  <a:srgbClr val="686566"/>
                </a:solidFill>
                <a:latin typeface="+mn-ea"/>
                <a:ea typeface="+mn-ea"/>
              </a:rPr>
              <a:t>) </a:t>
            </a:r>
          </a:p>
          <a:p>
            <a:pPr algn="r" latinLnBrk="0"/>
            <a:endParaRPr lang="en-US" altLang="ko-KR" sz="2000" b="1" spc="-80" dirty="0">
              <a:solidFill>
                <a:srgbClr val="686566"/>
              </a:solidFill>
              <a:latin typeface="+mn-ea"/>
              <a:ea typeface="+mn-ea"/>
            </a:endParaRPr>
          </a:p>
          <a:p>
            <a:pPr algn="r" latinLnBrk="0"/>
            <a:r>
              <a:rPr lang="ko-KR" altLang="en-US" sz="2000" b="1" spc="-80" dirty="0" err="1">
                <a:solidFill>
                  <a:srgbClr val="686566"/>
                </a:solidFill>
                <a:latin typeface="+mn-ea"/>
                <a:ea typeface="+mn-ea"/>
              </a:rPr>
              <a:t>차세대암호융합팀</a:t>
            </a:r>
            <a:r>
              <a:rPr lang="ko-KR" altLang="en-US" sz="2000" b="1" spc="-80" dirty="0">
                <a:solidFill>
                  <a:srgbClr val="686566"/>
                </a:solidFill>
                <a:latin typeface="+mn-ea"/>
                <a:ea typeface="+mn-ea"/>
              </a:rPr>
              <a:t> 김기문 책임</a:t>
            </a:r>
            <a:endParaRPr lang="en-US" altLang="ko-KR" sz="2000" b="1" spc="-80" dirty="0">
              <a:solidFill>
                <a:srgbClr val="686566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412776"/>
            <a:ext cx="8021396" cy="828092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chemeClr val="bg1"/>
              </a:contourClr>
            </a:sp3d>
          </a:bodyPr>
          <a:lstStyle/>
          <a:p>
            <a:pPr algn="r" latinLnBrk="0"/>
            <a:r>
              <a:rPr lang="en-US" altLang="ko-KR" sz="4400" b="1" spc="-150" dirty="0">
                <a:gradFill>
                  <a:gsLst>
                    <a:gs pos="0">
                      <a:srgbClr val="020D5E"/>
                    </a:gs>
                    <a:gs pos="100000">
                      <a:srgbClr val="0048CB"/>
                    </a:gs>
                  </a:gsLst>
                  <a:lin ang="5400000" scaled="0"/>
                </a:gradFill>
                <a:latin typeface="+mn-ea"/>
                <a:ea typeface="+mn-ea"/>
              </a:rPr>
              <a:t>KISA, </a:t>
            </a:r>
            <a:r>
              <a:rPr lang="ko-KR" altLang="en-US" sz="4400" b="1" spc="-150" dirty="0">
                <a:gradFill>
                  <a:gsLst>
                    <a:gs pos="0">
                      <a:srgbClr val="020D5E"/>
                    </a:gs>
                    <a:gs pos="100000">
                      <a:srgbClr val="0048CB"/>
                    </a:gs>
                  </a:gsLst>
                  <a:lin ang="5400000" scaled="0"/>
                </a:gradFill>
                <a:latin typeface="+mn-ea"/>
                <a:ea typeface="+mn-ea"/>
              </a:rPr>
              <a:t>암호관련 업무 소개 및</a:t>
            </a:r>
            <a:endParaRPr lang="en-US" altLang="ko-KR" sz="4400" b="1" spc="-150" dirty="0">
              <a:gradFill>
                <a:gsLst>
                  <a:gs pos="0">
                    <a:srgbClr val="020D5E"/>
                  </a:gs>
                  <a:gs pos="100000">
                    <a:srgbClr val="0048CB"/>
                  </a:gs>
                </a:gsLst>
                <a:lin ang="5400000" scaled="0"/>
              </a:gradFill>
              <a:latin typeface="+mn-ea"/>
              <a:ea typeface="+mn-ea"/>
            </a:endParaRPr>
          </a:p>
          <a:p>
            <a:pPr algn="r" latinLnBrk="0"/>
            <a:r>
              <a:rPr lang="ko-KR" altLang="en-US" sz="4400" b="1" spc="-150" dirty="0" err="1">
                <a:gradFill>
                  <a:gsLst>
                    <a:gs pos="0">
                      <a:srgbClr val="020D5E"/>
                    </a:gs>
                    <a:gs pos="100000">
                      <a:srgbClr val="0048CB"/>
                    </a:gs>
                  </a:gsLst>
                  <a:lin ang="5400000" scaled="0"/>
                </a:gradFill>
                <a:latin typeface="+mn-ea"/>
                <a:ea typeface="+mn-ea"/>
              </a:rPr>
              <a:t>암호모듈검증</a:t>
            </a:r>
            <a:r>
              <a:rPr lang="ko-KR" altLang="en-US" sz="4400" b="1" spc="-150" dirty="0">
                <a:gradFill>
                  <a:gsLst>
                    <a:gs pos="0">
                      <a:srgbClr val="020D5E"/>
                    </a:gs>
                    <a:gs pos="100000">
                      <a:srgbClr val="0048CB"/>
                    </a:gs>
                  </a:gsLst>
                  <a:lin ang="5400000" scaled="0"/>
                </a:gradFill>
                <a:latin typeface="+mn-ea"/>
                <a:ea typeface="+mn-ea"/>
              </a:rPr>
              <a:t> 시험 방법론</a:t>
            </a:r>
            <a:endParaRPr lang="en-US" altLang="ko-KR" sz="4400" b="1" spc="-150" dirty="0">
              <a:gradFill>
                <a:gsLst>
                  <a:gs pos="0">
                    <a:srgbClr val="020D5E"/>
                  </a:gs>
                  <a:gs pos="100000">
                    <a:srgbClr val="0048CB"/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9813313"/>
      </p:ext>
    </p:extLst>
  </p:cSld>
  <p:clrMapOvr>
    <a:masterClrMapping/>
  </p:clrMapOvr>
  <p:transition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>
              <a:defRPr/>
            </a:pPr>
            <a:fld id="{BA9259CD-1125-44D5-B171-AF727078AA73}" type="slidenum">
              <a:rPr lang="ko-KR" altLang="en-US" sz="1200" smtClean="0">
                <a:solidFill>
                  <a:prstClr val="black"/>
                </a:solidFill>
              </a:rPr>
              <a:pPr algn="ctr">
                <a:defRPr/>
              </a:pPr>
              <a:t>10</a:t>
            </a:fld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9812" y="1974322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&lt;</a:t>
            </a:r>
            <a:r>
              <a:rPr lang="ko-KR" altLang="en-US" sz="1400" dirty="0">
                <a:solidFill>
                  <a:prstClr val="black"/>
                </a:solidFill>
              </a:rPr>
              <a:t>암호 이용 활성화 현황</a:t>
            </a:r>
            <a:r>
              <a:rPr lang="en-US" altLang="ko-KR" sz="1400" dirty="0">
                <a:solidFill>
                  <a:prstClr val="black"/>
                </a:solidFill>
              </a:rPr>
              <a:t>(‘96~)&gt;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918" y="4833156"/>
            <a:ext cx="8294550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600" dirty="0">
                <a:solidFill>
                  <a:prstClr val="black"/>
                </a:solidFill>
              </a:rPr>
              <a:t>□ 국산 암호 원천기술 </a:t>
            </a:r>
            <a:r>
              <a:rPr lang="en-US" altLang="ko-KR" sz="1600" dirty="0">
                <a:solidFill>
                  <a:prstClr val="black"/>
                </a:solidFill>
              </a:rPr>
              <a:t>5</a:t>
            </a:r>
            <a:r>
              <a:rPr lang="ko-KR" altLang="en-US" sz="1600" dirty="0">
                <a:solidFill>
                  <a:prstClr val="black"/>
                </a:solidFill>
              </a:rPr>
              <a:t>종 개발을 통해 국내</a:t>
            </a:r>
            <a:r>
              <a:rPr lang="en-US" altLang="ko-KR" sz="1600" dirty="0">
                <a:solidFill>
                  <a:prstClr val="black"/>
                </a:solidFill>
              </a:rPr>
              <a:t>·</a:t>
            </a:r>
            <a:r>
              <a:rPr lang="ko-KR" altLang="en-US" sz="1600" dirty="0">
                <a:solidFill>
                  <a:prstClr val="black"/>
                </a:solidFill>
              </a:rPr>
              <a:t>표준화 및 다양한 응용분야에서 활용할 수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</a:rPr>
              <a:t>있는 소스코드 및 라이브러리 개발 배포 中 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ko-KR" altLang="en-US" sz="1600" dirty="0">
                <a:solidFill>
                  <a:prstClr val="black"/>
                </a:solidFill>
              </a:rPr>
              <a:t>약 </a:t>
            </a:r>
            <a:r>
              <a:rPr lang="en-US" altLang="ko-KR" sz="1600" dirty="0">
                <a:solidFill>
                  <a:prstClr val="black"/>
                </a:solidFill>
              </a:rPr>
              <a:t>96,000</a:t>
            </a:r>
            <a:r>
              <a:rPr lang="ko-KR" altLang="en-US" sz="1600" dirty="0">
                <a:solidFill>
                  <a:prstClr val="black"/>
                </a:solidFill>
              </a:rPr>
              <a:t>건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268669" y="1190223"/>
            <a:ext cx="8371842" cy="432024"/>
          </a:xfrm>
          <a:prstGeom prst="rect">
            <a:avLst/>
          </a:prstGeom>
        </p:spPr>
        <p:txBody>
          <a:bodyPr anchor="ctr"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암호이용 가이드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응용기술 개발∙배포 등 암호기술 이용 활성화</a:t>
            </a:r>
            <a:endParaRPr lang="en-US" altLang="ko-KR" dirty="0"/>
          </a:p>
        </p:txBody>
      </p:sp>
      <p:sp>
        <p:nvSpPr>
          <p:cNvPr id="2" name="오른쪽 화살표 1"/>
          <p:cNvSpPr/>
          <p:nvPr/>
        </p:nvSpPr>
        <p:spPr>
          <a:xfrm>
            <a:off x="634658" y="2186556"/>
            <a:ext cx="8028892" cy="6273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6680" y="2380236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’96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4535" y="2376003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’98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1121" y="2377787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’99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70489" y="2378183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’05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9236" y="2370218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’06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2448" y="2369257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’09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54576" y="2378145"/>
            <a:ext cx="6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’10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>
            <a:off x="1189129" y="2688013"/>
            <a:ext cx="0" cy="39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86" y="3053404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〮(EC)KCDSA </a:t>
            </a:r>
            <a:r>
              <a:rPr lang="ko-KR" altLang="en-US" sz="1100" dirty="0">
                <a:latin typeface="+mn-ea"/>
              </a:rPr>
              <a:t>개발</a:t>
            </a:r>
            <a:r>
              <a:rPr lang="en-US" altLang="ko-KR" sz="1100" dirty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4462" y="3240675"/>
            <a:ext cx="1906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〮HAS-160 </a:t>
            </a:r>
            <a:r>
              <a:rPr lang="ko-KR" altLang="en-US" sz="1100" dirty="0">
                <a:latin typeface="+mn-ea"/>
              </a:rPr>
              <a:t>해시함수 개발</a:t>
            </a:r>
          </a:p>
        </p:txBody>
      </p:sp>
      <p:cxnSp>
        <p:nvCxnSpPr>
          <p:cNvPr id="15" name="직선 화살표 연결선 14"/>
          <p:cNvCxnSpPr>
            <a:endCxn id="28" idx="0"/>
          </p:cNvCxnSpPr>
          <p:nvPr/>
        </p:nvCxnSpPr>
        <p:spPr>
          <a:xfrm>
            <a:off x="2146826" y="2683780"/>
            <a:ext cx="0" cy="115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22385" y="3839692"/>
            <a:ext cx="2048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〮(EC)KCDSA TTA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73570" y="2683780"/>
            <a:ext cx="0" cy="34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9323" y="3042445"/>
            <a:ext cx="225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〮SEED </a:t>
            </a:r>
            <a:r>
              <a:rPr lang="ko-KR" altLang="en-US" sz="1100" dirty="0">
                <a:latin typeface="+mn-ea"/>
              </a:rPr>
              <a:t>블록암호 알고리즘 개발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44441" y="3262242"/>
            <a:ext cx="225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〮SEED TTA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cxnSp>
        <p:nvCxnSpPr>
          <p:cNvPr id="33" name="직선 화살표 연결선 32"/>
          <p:cNvCxnSpPr>
            <a:stCxn id="20" idx="2"/>
          </p:cNvCxnSpPr>
          <p:nvPr/>
        </p:nvCxnSpPr>
        <p:spPr>
          <a:xfrm>
            <a:off x="4282938" y="2685960"/>
            <a:ext cx="0" cy="9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92342" y="4129941"/>
            <a:ext cx="261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〮HIGHT </a:t>
            </a:r>
            <a:r>
              <a:rPr lang="ko-KR" altLang="en-US" sz="1100" dirty="0">
                <a:latin typeface="+mn-ea"/>
              </a:rPr>
              <a:t>경량 블록암호 알고리즘 개발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92343" y="3662751"/>
            <a:ext cx="261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〮SEED ISO/IEC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92342" y="3907887"/>
            <a:ext cx="261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〮SEED IETF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cxnSp>
        <p:nvCxnSpPr>
          <p:cNvPr id="35" name="직선 화살표 연결선 34"/>
          <p:cNvCxnSpPr>
            <a:stCxn id="21" idx="2"/>
          </p:cNvCxnSpPr>
          <p:nvPr/>
        </p:nvCxnSpPr>
        <p:spPr>
          <a:xfrm flipH="1">
            <a:off x="5225333" y="2677995"/>
            <a:ext cx="0" cy="30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314" y="3004171"/>
            <a:ext cx="225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〮HIGHT TTA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15432" y="3223968"/>
            <a:ext cx="225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〮(EC)KCDSA ISO/IEC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cxnSp>
        <p:nvCxnSpPr>
          <p:cNvPr id="44" name="직선 화살표 연결선 43"/>
          <p:cNvCxnSpPr>
            <a:stCxn id="22" idx="2"/>
          </p:cNvCxnSpPr>
          <p:nvPr/>
        </p:nvCxnSpPr>
        <p:spPr>
          <a:xfrm flipH="1">
            <a:off x="6503310" y="2677034"/>
            <a:ext cx="0" cy="98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720836" y="3658158"/>
            <a:ext cx="1588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+mn-ea"/>
              </a:rPr>
              <a:t>〮SEED 192/256 </a:t>
            </a:r>
            <a:r>
              <a:rPr lang="ko-KR" altLang="en-US" sz="1100" dirty="0">
                <a:latin typeface="+mn-ea"/>
              </a:rPr>
              <a:t>개발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7667025" y="2683780"/>
            <a:ext cx="0" cy="34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46775" y="3019895"/>
            <a:ext cx="225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〮HIGHT ISO/IEC </a:t>
            </a:r>
            <a:r>
              <a:rPr lang="ko-KR" altLang="en-US" sz="1100" dirty="0">
                <a:latin typeface="+mn-ea"/>
              </a:rPr>
              <a:t>표준 제정</a:t>
            </a:r>
          </a:p>
        </p:txBody>
      </p:sp>
      <p:sp>
        <p:nvSpPr>
          <p:cNvPr id="40" name="제목 2">
            <a:extLst>
              <a:ext uri="{FF2B5EF4-FFF2-40B4-BE49-F238E27FC236}">
                <a16:creationId xmlns:a16="http://schemas.microsoft.com/office/drawing/2014/main" id="{15A5D028-E91F-47F9-8F9C-DF52BB25C9D8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</p:spTree>
    <p:extLst>
      <p:ext uri="{BB962C8B-B14F-4D97-AF65-F5344CB8AC3E}">
        <p14:creationId xmlns:p14="http://schemas.microsoft.com/office/powerpoint/2010/main" val="3852397584"/>
      </p:ext>
    </p:extLst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9270" y="1874180"/>
            <a:ext cx="2869696" cy="644734"/>
          </a:xfrm>
          <a:prstGeom prst="rect">
            <a:avLst/>
          </a:prstGeom>
          <a:noFill/>
        </p:spPr>
        <p:txBody>
          <a:bodyPr wrap="none" lIns="144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Content</a:t>
            </a:r>
            <a:endParaRPr lang="ko-KR" altLang="en-US" sz="3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 Box 206"/>
          <p:cNvSpPr txBox="1">
            <a:spLocks noChangeArrowheads="1"/>
          </p:cNvSpPr>
          <p:nvPr/>
        </p:nvSpPr>
        <p:spPr bwMode="auto">
          <a:xfrm>
            <a:off x="5124648" y="2778832"/>
            <a:ext cx="3738178" cy="3099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국내외 </a:t>
            </a:r>
            <a:r>
              <a:rPr lang="ko-KR" altLang="en-US" b="1" dirty="0" err="1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검증제도 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3708" y="2791532"/>
            <a:ext cx="233990" cy="2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buFont typeface="Monotype Sorts" pitchFamily="2" charset="2"/>
              <a:buNone/>
              <a:defRPr sz="2000" b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 dirty="0">
                <a:latin typeface="+mn-ea"/>
                <a:ea typeface="+mn-ea"/>
              </a:rPr>
              <a:t>Ⅰ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687" y="3189672"/>
            <a:ext cx="288032" cy="2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 latinLnBrk="0">
              <a:buFont typeface="Monotype Sorts" pitchFamily="2" charset="2"/>
              <a:buNone/>
              <a:defRPr sz="2000" b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 dirty="0">
                <a:latin typeface="+mn-ea"/>
                <a:ea typeface="+mn-ea"/>
              </a:rPr>
              <a:t>Ⅱ</a:t>
            </a:r>
            <a:endParaRPr lang="ko-KR" altLang="en-US" sz="1800" dirty="0">
              <a:latin typeface="+mn-ea"/>
              <a:ea typeface="+mn-ea"/>
            </a:endParaRPr>
          </a:p>
        </p:txBody>
      </p:sp>
      <p:pic>
        <p:nvPicPr>
          <p:cNvPr id="18" name="Picture 2" descr="C:\Users\ptlineD\Desktop\f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40252" y="6129300"/>
            <a:ext cx="2303748" cy="7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206"/>
          <p:cNvSpPr txBox="1">
            <a:spLocks noChangeArrowheads="1"/>
          </p:cNvSpPr>
          <p:nvPr/>
        </p:nvSpPr>
        <p:spPr bwMode="auto">
          <a:xfrm>
            <a:off x="5124648" y="3194070"/>
            <a:ext cx="3515804" cy="2942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국내 </a:t>
            </a:r>
            <a:r>
              <a:rPr lang="ko-KR" altLang="en-US" b="1" dirty="0" err="1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암호모듈검증</a:t>
            </a:r>
            <a:r>
              <a:rPr lang="ko-KR" altLang="en-US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시험 방법론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83239" y="4223582"/>
            <a:ext cx="61206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92316"/>
      </p:ext>
    </p:extLst>
  </p:cSld>
  <p:clrMapOvr>
    <a:masterClrMapping/>
  </p:clrMapOvr>
  <p:transition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43508" y="2168860"/>
            <a:ext cx="5292588" cy="642016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국내외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암호모듈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검증제도 소개</a:t>
            </a:r>
            <a:endParaRPr lang="ko-KR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2" name="Picture 3" descr="C:\Users\ptlineD\Desktop\AAA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021288"/>
            <a:ext cx="2555776" cy="8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40604"/>
      </p:ext>
    </p:extLst>
  </p:cSld>
  <p:clrMapOvr>
    <a:masterClrMapping/>
  </p:clrMapOvr>
  <p:transition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0967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en-US" altLang="ko-KR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대칭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비대칭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),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난수생성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해시 등 암호 기능을 소프트웨어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하드웨어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펌웨어 또는 이를 조합하는 형태를 칭함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71">
            <a:extLst>
              <a:ext uri="{FF2B5EF4-FFF2-40B4-BE49-F238E27FC236}">
                <a16:creationId xmlns:a16="http://schemas.microsoft.com/office/drawing/2014/main" id="{D40C9ABC-E70A-4B8B-9C03-D0F36B803165}"/>
              </a:ext>
            </a:extLst>
          </p:cNvPr>
          <p:cNvSpPr/>
          <p:nvPr/>
        </p:nvSpPr>
        <p:spPr>
          <a:xfrm>
            <a:off x="407780" y="1052513"/>
            <a:ext cx="6978540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02224" y="1052513"/>
            <a:ext cx="2935352" cy="402714"/>
            <a:chOff x="402224" y="1052513"/>
            <a:chExt cx="6896281" cy="4027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8" y="1052513"/>
              <a:ext cx="6890727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69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암호모듈</a:t>
              </a: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ko-KR" altLang="en-US" sz="2000" b="1" spc="-15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검증제도란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?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6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3396688"/>
            <a:ext cx="7948982" cy="146604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검증제도</a:t>
            </a:r>
            <a:r>
              <a:rPr lang="en-US" altLang="ko-KR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국가기관이 제시한 기준에 맞춰 업체에서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검증대상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암호알고리즘을 기반으로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암호모듈을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개발하면 국가기관이 암호모듈에서 사용되는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암호모듈의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안전성과 암호 알고리즘의 구현이 정확한지 검증하는 제도 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344703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EB6221-70E0-4E94-B249-A3EFFA824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13</a:t>
            </a:fld>
            <a:r>
              <a:rPr lang="en-US" altLang="ko-KR" dirty="0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913554"/>
      </p:ext>
    </p:extLst>
  </p:cSld>
  <p:clrMapOvr>
    <a:masterClrMapping/>
  </p:clrMapOvr>
  <p:transition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7E1875A-5CAB-4747-A5A5-5D70D9ED8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490432"/>
              </p:ext>
            </p:extLst>
          </p:nvPr>
        </p:nvGraphicFramePr>
        <p:xfrm>
          <a:off x="749028" y="1588788"/>
          <a:ext cx="7776876" cy="4792962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798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080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2326080">
                  <a:extLst>
                    <a:ext uri="{9D8B030D-6E8A-4147-A177-3AD203B41FA5}">
                      <a16:colId xmlns:a16="http://schemas.microsoft.com/office/drawing/2014/main" val="3264231968"/>
                    </a:ext>
                  </a:extLst>
                </a:gridCol>
              </a:tblGrid>
              <a:tr h="305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KCMVP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CMVP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JCMVP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근거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전자정부법 시행령 제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시험 및 검증지침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Public Law 104-106 Section 5131, FISMA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kern="1200" baseline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정부 기관 등의 대책 기준 수립을 위한 지침</a:t>
                      </a:r>
                      <a:endParaRPr lang="ko-KR" altLang="en-US" sz="14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82767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시험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및 검증 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기준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KS X ISO/IEC 19790:2015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ISO/IEC 19790:2012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ISO/IEC 19790:2012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JIS X 19790:2015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053227"/>
                  </a:ext>
                </a:extLst>
              </a:tr>
              <a:tr h="82767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KS X ISO/IEC 24759:2015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 DTR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 DTR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ISO/IEC 24759:2017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ISO/IEC 24759:2017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JIS X 24759:2017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34971"/>
                  </a:ext>
                </a:extLst>
              </a:tr>
              <a:tr h="305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검증기관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국가정보원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NIST/CCCS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IPA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18017"/>
                  </a:ext>
                </a:extLst>
              </a:tr>
              <a:tr h="566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시험기관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KISA, NSR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 기관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atsec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Lightship Security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등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 기관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보안센터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ECSEC Lab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등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 기관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70008"/>
                  </a:ext>
                </a:extLst>
              </a:tr>
              <a:tr h="305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검증비용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무료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유료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유료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911754"/>
                  </a:ext>
                </a:extLst>
              </a:tr>
              <a:tr h="10888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알고리즘 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기준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암호알고리즘 검증기준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V3.0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승인된 암호알고리즘 별로 검증 기준 명세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JCMVP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암호알고리즘 구현 시험 요구사항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(ATR-01)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3124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F2EFD8-96DC-4D46-BDC0-7D954099AFD4}"/>
              </a:ext>
            </a:extLst>
          </p:cNvPr>
          <p:cNvSpPr txBox="1"/>
          <p:nvPr/>
        </p:nvSpPr>
        <p:spPr>
          <a:xfrm>
            <a:off x="3217849" y="1268760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 err="1">
                <a:latin typeface="+mn-ea"/>
                <a:ea typeface="+mn-ea"/>
              </a:rPr>
              <a:t>암호모듈</a:t>
            </a:r>
            <a:r>
              <a:rPr lang="ko-KR" altLang="en-US" sz="1400" dirty="0">
                <a:latin typeface="+mn-ea"/>
                <a:ea typeface="+mn-ea"/>
              </a:rPr>
              <a:t> 제도 간의 비교 분석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CC9CC1-1762-4297-A154-6F6455DD1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552493"/>
      </p:ext>
    </p:ext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4184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개요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전자정부법 시행령 제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69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조와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및 검증 지침에 의거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국가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공공기관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 정보통신망에서 소통되는 자료 중에서 비밀로 분류되지 않은 중요 정보의 보호를 위해 사용되는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암호모듈의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 안전성과 구현 적합성을 검증하는 제도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71">
            <a:extLst>
              <a:ext uri="{FF2B5EF4-FFF2-40B4-BE49-F238E27FC236}">
                <a16:creationId xmlns:a16="http://schemas.microsoft.com/office/drawing/2014/main" id="{D40C9ABC-E70A-4B8B-9C03-D0F36B803165}"/>
              </a:ext>
            </a:extLst>
          </p:cNvPr>
          <p:cNvSpPr/>
          <p:nvPr/>
        </p:nvSpPr>
        <p:spPr>
          <a:xfrm>
            <a:off x="407780" y="1052513"/>
            <a:ext cx="6978540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209132-E302-457D-B8E4-882BF8892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4"/>
          <a:stretch/>
        </p:blipFill>
        <p:spPr>
          <a:xfrm>
            <a:off x="6549724" y="3778476"/>
            <a:ext cx="1730688" cy="242283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 Box 206">
            <a:extLst>
              <a:ext uri="{FF2B5EF4-FFF2-40B4-BE49-F238E27FC236}">
                <a16:creationId xmlns:a16="http://schemas.microsoft.com/office/drawing/2014/main" id="{46E0BBDF-CEEA-4A7A-952A-70B2E0E5E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3322324"/>
            <a:ext cx="7948982" cy="2996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법적 근거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AF7DAC0-F5EC-4DE6-88D4-1C57EF98B504}"/>
              </a:ext>
            </a:extLst>
          </p:cNvPr>
          <p:cNvSpPr/>
          <p:nvPr/>
        </p:nvSpPr>
        <p:spPr>
          <a:xfrm>
            <a:off x="755576" y="3372672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02341-EB1C-4AC6-99BD-3A2A0C1220BA}"/>
              </a:ext>
            </a:extLst>
          </p:cNvPr>
          <p:cNvSpPr/>
          <p:nvPr/>
        </p:nvSpPr>
        <p:spPr>
          <a:xfrm>
            <a:off x="942252" y="3868955"/>
            <a:ext cx="5256584" cy="2332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2"/>
                </a:solidFill>
              </a:rPr>
              <a:t>제</a:t>
            </a:r>
            <a:r>
              <a:rPr lang="en-US" altLang="ko-KR" sz="1200" b="1" dirty="0">
                <a:solidFill>
                  <a:schemeClr val="tx2"/>
                </a:solidFill>
              </a:rPr>
              <a:t>69</a:t>
            </a:r>
            <a:r>
              <a:rPr lang="ko-KR" altLang="en-US" sz="1200" b="1" dirty="0">
                <a:solidFill>
                  <a:schemeClr val="tx2"/>
                </a:solidFill>
              </a:rPr>
              <a:t>조</a:t>
            </a:r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ko-KR" altLang="en-US" sz="1200" b="1" dirty="0">
                <a:solidFill>
                  <a:schemeClr val="tx2"/>
                </a:solidFill>
              </a:rPr>
              <a:t>전자문서의 </a:t>
            </a:r>
            <a:r>
              <a:rPr lang="ko-KR" altLang="en-US" sz="1200" b="1" dirty="0" err="1">
                <a:solidFill>
                  <a:schemeClr val="tx2"/>
                </a:solidFill>
              </a:rPr>
              <a:t>보관ㆍ유통</a:t>
            </a:r>
            <a:r>
              <a:rPr lang="ko-KR" altLang="en-US" sz="1200" b="1" dirty="0">
                <a:solidFill>
                  <a:schemeClr val="tx2"/>
                </a:solidFill>
              </a:rPr>
              <a:t> 관련 보안조치</a:t>
            </a:r>
            <a:r>
              <a:rPr lang="en-US" altLang="ko-KR" sz="1200" b="1" dirty="0">
                <a:solidFill>
                  <a:schemeClr val="tx2"/>
                </a:solidFill>
              </a:rPr>
              <a:t>)</a:t>
            </a:r>
            <a:r>
              <a:rPr lang="en-US" altLang="ko-KR" sz="1200" dirty="0">
                <a:solidFill>
                  <a:schemeClr val="tx1"/>
                </a:solidFill>
              </a:rPr>
              <a:t> ① </a:t>
            </a:r>
            <a:r>
              <a:rPr lang="ko-KR" altLang="en-US" sz="1200" dirty="0">
                <a:solidFill>
                  <a:schemeClr val="tx1"/>
                </a:solidFill>
              </a:rPr>
              <a:t>행정기관의 장은 정보통신망을 이용하여 전자문서를 </a:t>
            </a:r>
            <a:r>
              <a:rPr lang="ko-KR" altLang="en-US" sz="1200" dirty="0" err="1">
                <a:solidFill>
                  <a:schemeClr val="tx1"/>
                </a:solidFill>
              </a:rPr>
              <a:t>보관ㆍ유통할</a:t>
            </a:r>
            <a:r>
              <a:rPr lang="ko-KR" altLang="en-US" sz="1200" dirty="0">
                <a:solidFill>
                  <a:schemeClr val="tx1"/>
                </a:solidFill>
              </a:rPr>
              <a:t> 때에는 법 제</a:t>
            </a:r>
            <a:r>
              <a:rPr lang="en-US" altLang="ko-KR" sz="1200" dirty="0">
                <a:solidFill>
                  <a:schemeClr val="tx1"/>
                </a:solidFill>
              </a:rPr>
              <a:t>56</a:t>
            </a:r>
            <a:r>
              <a:rPr lang="ko-KR" altLang="en-US" sz="1200" dirty="0">
                <a:solidFill>
                  <a:schemeClr val="tx1"/>
                </a:solidFill>
              </a:rPr>
              <a:t>조제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항에 따라 국가정보원장이 안전성을 확인한 다음 각 호의 보안조치를 하여야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</a:rPr>
              <a:t>국가정보원장이 개발하거나 안전성을 검증한 암호장치와 정보보호시스템의 </a:t>
            </a:r>
            <a:r>
              <a:rPr lang="ko-KR" altLang="en-US" sz="1200" dirty="0" err="1">
                <a:solidFill>
                  <a:schemeClr val="tx1"/>
                </a:solidFill>
              </a:rPr>
              <a:t>도입ㆍ운용</a:t>
            </a:r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전자문서가 </a:t>
            </a:r>
            <a:r>
              <a:rPr lang="ko-KR" altLang="en-US" sz="1200" dirty="0" err="1">
                <a:solidFill>
                  <a:schemeClr val="tx1"/>
                </a:solidFill>
              </a:rPr>
              <a:t>보관ㆍ유통되는</a:t>
            </a:r>
            <a:r>
              <a:rPr lang="ko-KR" altLang="en-US" sz="1200" dirty="0">
                <a:solidFill>
                  <a:schemeClr val="tx1"/>
                </a:solidFill>
              </a:rPr>
              <a:t> 정보통신망에 대한 보안대책의 시행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② 행정기관의 장이 제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항의 보안조치를 이행하는 경우에는 미리 국가정보원장에게 보안성 검토를 요청하여야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③ </a:t>
            </a:r>
            <a:r>
              <a:rPr lang="ko-KR" altLang="en-US" sz="1200" dirty="0">
                <a:solidFill>
                  <a:schemeClr val="tx1"/>
                </a:solidFill>
              </a:rPr>
              <a:t>제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항 및 제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항에서 규정한 사항 외에 정보통신망을 이용한 전자문서의 </a:t>
            </a:r>
            <a:r>
              <a:rPr lang="ko-KR" altLang="en-US" sz="1200" dirty="0" err="1">
                <a:solidFill>
                  <a:schemeClr val="tx1"/>
                </a:solidFill>
              </a:rPr>
              <a:t>보관ㆍ유통</a:t>
            </a:r>
            <a:r>
              <a:rPr lang="ko-KR" altLang="en-US" sz="1200" dirty="0">
                <a:solidFill>
                  <a:schemeClr val="tx1"/>
                </a:solidFill>
              </a:rPr>
              <a:t> 관련 보안조치에 관하여 필요한 사항은 국가정보원장이 따로 지침으로 정할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9BEA5F-132F-4788-8F08-1056100D446E}"/>
              </a:ext>
            </a:extLst>
          </p:cNvPr>
          <p:cNvSpPr/>
          <p:nvPr/>
        </p:nvSpPr>
        <p:spPr>
          <a:xfrm>
            <a:off x="2445361" y="3681028"/>
            <a:ext cx="225036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</a:rPr>
              <a:t>전자정부법 시행령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619EF-484E-4BCC-805B-E4760243C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15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83797"/>
      </p:ext>
    </p:extLst>
  </p:cSld>
  <p:clrMapOvr>
    <a:masterClrMapping/>
  </p:clrMapOvr>
  <p:transition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429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 및 시험 기준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검증기준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: KS X ISO/IEC 19790:2015(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보안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시험기준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: KS X ISO/IEC 24759:2015(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tabLst>
                <a:tab pos="180975" algn="l"/>
              </a:tabLst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※ </a:t>
            </a:r>
            <a:r>
              <a:rPr lang="ko-KR" altLang="en-US" sz="14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검증기준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(‘15.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8.)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개정하여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’16.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6.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이후부터 새로운 검증 기준을 준수해야 함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7BE68-B87C-4DF4-AE28-4FBF6A407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06" y="3257926"/>
            <a:ext cx="1872208" cy="265255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3910CB-763B-4199-A827-734DDA6DAF01}"/>
              </a:ext>
            </a:extLst>
          </p:cNvPr>
          <p:cNvSpPr txBox="1"/>
          <p:nvPr/>
        </p:nvSpPr>
        <p:spPr>
          <a:xfrm>
            <a:off x="5511733" y="6224647"/>
            <a:ext cx="3334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&lt;</a:t>
            </a:r>
            <a:r>
              <a:rPr lang="ko-KR" altLang="en-US" sz="1000" dirty="0">
                <a:latin typeface="+mn-ea"/>
                <a:ea typeface="+mn-ea"/>
              </a:rPr>
              <a:t>출처 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ko-KR" altLang="en-US" sz="1000" dirty="0">
                <a:latin typeface="+mn-ea"/>
                <a:ea typeface="+mn-ea"/>
              </a:rPr>
              <a:t>국가표준인증 통합정보시스템 </a:t>
            </a:r>
            <a:r>
              <a:rPr lang="en-US" altLang="ko-KR" sz="1000" dirty="0">
                <a:latin typeface="+mn-ea"/>
                <a:ea typeface="+mn-ea"/>
              </a:rPr>
              <a:t>e</a:t>
            </a:r>
            <a:r>
              <a:rPr lang="ko-KR" altLang="en-US" sz="1000" dirty="0">
                <a:latin typeface="+mn-ea"/>
                <a:ea typeface="+mn-ea"/>
              </a:rPr>
              <a:t>나라표준인증</a:t>
            </a:r>
            <a:r>
              <a:rPr lang="en-US" altLang="ko-KR" sz="1000" dirty="0">
                <a:latin typeface="+mn-ea"/>
                <a:ea typeface="+mn-ea"/>
              </a:rPr>
              <a:t>&gt;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D2A639-C106-4E7B-9886-9D475C9C8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48980"/>
            <a:ext cx="1872208" cy="26615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7B9498-D3B0-429A-83C6-FC265DA12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16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521647"/>
      </p:ext>
    </p:extLst>
  </p:cSld>
  <p:clrMapOvr>
    <a:masterClrMapping/>
  </p:clrMapOvr>
  <p:transition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6797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검증대상이 되는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소프트웨어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하드웨어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펌웨어 또는 이들을 조합한 형태로 구현될 수 있음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F248C0-ACC8-4B45-B962-BAB3E68070D1}"/>
              </a:ext>
            </a:extLst>
          </p:cNvPr>
          <p:cNvSpPr txBox="1"/>
          <p:nvPr/>
        </p:nvSpPr>
        <p:spPr>
          <a:xfrm>
            <a:off x="6353789" y="6112937"/>
            <a:ext cx="2390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&lt;</a:t>
            </a:r>
            <a:r>
              <a:rPr lang="ko-KR" altLang="en-US" sz="1050" dirty="0">
                <a:latin typeface="+mn-ea"/>
                <a:ea typeface="+mn-ea"/>
              </a:rPr>
              <a:t>출처 </a:t>
            </a:r>
            <a:r>
              <a:rPr lang="en-US" altLang="ko-KR" sz="1050" dirty="0">
                <a:latin typeface="+mn-ea"/>
                <a:ea typeface="+mn-ea"/>
              </a:rPr>
              <a:t>: </a:t>
            </a:r>
            <a:r>
              <a:rPr lang="ko-KR" altLang="en-US" sz="1050" dirty="0">
                <a:latin typeface="+mn-ea"/>
                <a:ea typeface="+mn-ea"/>
              </a:rPr>
              <a:t>국가정보원 홈페이지</a:t>
            </a:r>
            <a:r>
              <a:rPr lang="en-US" altLang="ko-KR" sz="1050" dirty="0">
                <a:latin typeface="+mn-ea"/>
                <a:ea typeface="+mn-ea"/>
              </a:rPr>
              <a:t>, NIS&gt;</a:t>
            </a:r>
            <a:endParaRPr lang="ko-KR" altLang="en-US" sz="1050" dirty="0"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B5CB87-0E95-4691-90E8-85B0EBC61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83" y="2492896"/>
            <a:ext cx="6801443" cy="285762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627312-61C5-49E6-B871-A464D8BBA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17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93003"/>
      </p:ext>
    </p:extLst>
  </p:cSld>
  <p:clrMapOvr>
    <a:masterClrMapping/>
  </p:clrMapOvr>
  <p:transition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2996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검증체계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01DB9F-292F-4669-9EE2-F72B2D09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25" y="2112764"/>
            <a:ext cx="6048672" cy="4059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6F36EB-A27C-4AA8-96A2-357F018F64A3}"/>
              </a:ext>
            </a:extLst>
          </p:cNvPr>
          <p:cNvSpPr txBox="1"/>
          <p:nvPr/>
        </p:nvSpPr>
        <p:spPr>
          <a:xfrm>
            <a:off x="6449486" y="6229900"/>
            <a:ext cx="2390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&lt;</a:t>
            </a:r>
            <a:r>
              <a:rPr lang="ko-KR" altLang="en-US" sz="1050" dirty="0">
                <a:latin typeface="+mn-ea"/>
                <a:ea typeface="+mn-ea"/>
              </a:rPr>
              <a:t>출처 </a:t>
            </a:r>
            <a:r>
              <a:rPr lang="en-US" altLang="ko-KR" sz="1050" dirty="0">
                <a:latin typeface="+mn-ea"/>
                <a:ea typeface="+mn-ea"/>
              </a:rPr>
              <a:t>: </a:t>
            </a:r>
            <a:r>
              <a:rPr lang="ko-KR" altLang="en-US" sz="1050" dirty="0">
                <a:latin typeface="+mn-ea"/>
                <a:ea typeface="+mn-ea"/>
              </a:rPr>
              <a:t>국가정보원 홈페이지</a:t>
            </a:r>
            <a:r>
              <a:rPr lang="en-US" altLang="ko-KR" sz="1050" dirty="0">
                <a:latin typeface="+mn-ea"/>
                <a:ea typeface="+mn-ea"/>
              </a:rPr>
              <a:t>, NIS&gt;</a:t>
            </a:r>
            <a:endParaRPr lang="ko-KR" altLang="en-US" sz="1050" dirty="0">
              <a:latin typeface="+mn-ea"/>
              <a:ea typeface="+mn-ea"/>
            </a:endParaRPr>
          </a:p>
        </p:txBody>
      </p:sp>
      <p:sp>
        <p:nvSpPr>
          <p:cNvPr id="16" name="직사각형 71">
            <a:extLst>
              <a:ext uri="{FF2B5EF4-FFF2-40B4-BE49-F238E27FC236}">
                <a16:creationId xmlns:a16="http://schemas.microsoft.com/office/drawing/2014/main" id="{D40C9ABC-E70A-4B8B-9C03-D0F36B803165}"/>
              </a:ext>
            </a:extLst>
          </p:cNvPr>
          <p:cNvSpPr/>
          <p:nvPr/>
        </p:nvSpPr>
        <p:spPr>
          <a:xfrm>
            <a:off x="407780" y="1052513"/>
            <a:ext cx="6325529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C96A06-2C56-40C9-8F49-1CB549C32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18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5391"/>
      </p:ext>
    </p:extLst>
  </p:cSld>
  <p:clrMapOvr>
    <a:masterClrMapping/>
  </p:clrMapOvr>
  <p:transition advClick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Box 206">
            <a:extLst>
              <a:ext uri="{FF2B5EF4-FFF2-40B4-BE49-F238E27FC236}">
                <a16:creationId xmlns:a16="http://schemas.microsoft.com/office/drawing/2014/main" id="{6DEDA2E1-94BD-4344-9987-CBE4FAD3E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3323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검증대상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암호알고리즘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9CA377-D45E-424C-A2EA-CAF5A847BE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7" y="2024848"/>
          <a:ext cx="7783785" cy="4284471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20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711">
                  <a:extLst>
                    <a:ext uri="{9D8B030D-6E8A-4147-A177-3AD203B41FA5}">
                      <a16:colId xmlns:a16="http://schemas.microsoft.com/office/drawing/2014/main" val="451205183"/>
                    </a:ext>
                  </a:extLst>
                </a:gridCol>
                <a:gridCol w="538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57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분류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암호알고리즘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45">
                <a:tc rowSpan="4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ARIA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23974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SEED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904874"/>
                  </a:ext>
                </a:extLst>
              </a:tr>
              <a:tr h="23974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LEA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34639"/>
                  </a:ext>
                </a:extLst>
              </a:tr>
              <a:tr h="23974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HIGHT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76354"/>
                  </a:ext>
                </a:extLst>
              </a:tr>
              <a:tr h="23974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운영모드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기밀성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(ECB, CBC, CFB, OFB, CTR)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46183"/>
                  </a:ext>
                </a:extLst>
              </a:tr>
              <a:tr h="23974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기밀성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(CCM, GCM)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61167"/>
                  </a:ext>
                </a:extLst>
              </a:tr>
              <a:tr h="63447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해시함수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SHA-224, SHA-256, SHA-384, SHA-512, </a:t>
                      </a:r>
                      <a:r>
                        <a:rPr lang="en-US" altLang="ko-KR" sz="1100" b="1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LSH-224, LSH-256, LSH-384, LSH-512, LSH-512-224, LSH-512-256, SHA3-224, SHA3-256, SHA3-384, SHA3-512</a:t>
                      </a:r>
                      <a:endParaRPr lang="ko-KR" altLang="en-US" sz="1100" b="1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2397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메시지 인증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해시기반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HMAC</a:t>
                      </a:r>
                      <a:endParaRPr lang="ko-KR" altLang="en-US" sz="1100" b="1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00837"/>
                  </a:ext>
                </a:extLst>
              </a:tr>
              <a:tr h="2397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블록기반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CMAC, GMAC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80964"/>
                  </a:ext>
                </a:extLst>
              </a:tr>
              <a:tr h="2397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난수발생기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해시기반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Hash_DRBG</a:t>
                      </a:r>
                      <a:r>
                        <a:rPr lang="en-US" altLang="ko-KR" sz="1100" b="1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, HMAC_DRBG</a:t>
                      </a:r>
                      <a:endParaRPr lang="ko-KR" altLang="en-US" sz="1100" b="1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41441"/>
                  </a:ext>
                </a:extLst>
              </a:tr>
              <a:tr h="2397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블록기반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CTR_DRBG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70871"/>
                  </a:ext>
                </a:extLst>
              </a:tr>
              <a:tr h="239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공개키 암호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RSAES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81310"/>
                  </a:ext>
                </a:extLst>
              </a:tr>
              <a:tr h="239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전자서명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RSA-PSS, ECDSA, KCDSA, EC-KCDSA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08524"/>
                  </a:ext>
                </a:extLst>
              </a:tr>
              <a:tr h="239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키 설정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DH, ECDH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6218"/>
                  </a:ext>
                </a:extLst>
              </a:tr>
              <a:tr h="239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키 유도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KBKDF, PBKDF</a:t>
                      </a:r>
                      <a:endParaRPr lang="ko-KR" altLang="en-US" sz="1100" b="1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407853"/>
                  </a:ext>
                </a:extLst>
              </a:tr>
            </a:tbl>
          </a:graphicData>
        </a:graphic>
      </p:graphicFrame>
      <p:sp>
        <p:nvSpPr>
          <p:cNvPr id="15" name="직사각형 71">
            <a:extLst>
              <a:ext uri="{FF2B5EF4-FFF2-40B4-BE49-F238E27FC236}">
                <a16:creationId xmlns:a16="http://schemas.microsoft.com/office/drawing/2014/main" id="{D40C9ABC-E70A-4B8B-9C03-D0F36B803165}"/>
              </a:ext>
            </a:extLst>
          </p:cNvPr>
          <p:cNvSpPr/>
          <p:nvPr/>
        </p:nvSpPr>
        <p:spPr>
          <a:xfrm>
            <a:off x="407780" y="1052513"/>
            <a:ext cx="6325529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16A8C0-E58C-4622-998C-326A9C122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19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79379"/>
      </p:ext>
    </p:extLst>
  </p:cSld>
  <p:clrMapOvr>
    <a:masterClrMapping/>
  </p:clrMapOvr>
  <p:transition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60698" y="3154189"/>
          <a:ext cx="8244916" cy="2903103"/>
        </p:xfrm>
        <a:graphic>
          <a:graphicData uri="http://schemas.openxmlformats.org/drawingml/2006/table">
            <a:tbl>
              <a:tblPr/>
              <a:tblGrid>
                <a:gridCol w="8244916">
                  <a:extLst>
                    <a:ext uri="{9D8B030D-6E8A-4147-A177-3AD203B41FA5}">
                      <a16:colId xmlns:a16="http://schemas.microsoft.com/office/drawing/2014/main" val="2982151564"/>
                    </a:ext>
                  </a:extLst>
                </a:gridCol>
              </a:tblGrid>
              <a:tr h="29031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49192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b="1" dirty="0">
                <a:latin typeface="+mj-ea"/>
                <a:ea typeface="+mj-ea"/>
              </a:rPr>
              <a:t> KISA </a:t>
            </a:r>
            <a:r>
              <a:rPr lang="ko-KR" altLang="en-US" b="1" dirty="0">
                <a:latin typeface="+mj-ea"/>
                <a:ea typeface="+mj-ea"/>
              </a:rPr>
              <a:t>암호 업무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7784" y="2996952"/>
            <a:ext cx="385242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암호 기술 개념 및 활용 분야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&lt;&lt;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5348" y="3634568"/>
            <a:ext cx="730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ㅇ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암호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란 중요한 정보를 허가받지 않은 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자가 보지 못하도록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숫자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부호 등으로 변형시키고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허가받은 특정인만 정보를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해독 가능하도록 하는 기술로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3170" y="4845930"/>
            <a:ext cx="738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ㅇ 주로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솔루션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공인인증서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(PKI),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 카드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키보드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등 정보보안 제품에 탑재되어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국방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금융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의료 분야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등에 널리 사용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CDB59EE-DC4F-4D93-86E4-F60AD46B9D6B}"/>
              </a:ext>
            </a:extLst>
          </p:cNvPr>
          <p:cNvSpPr txBox="1">
            <a:spLocks/>
          </p:cNvSpPr>
          <p:nvPr/>
        </p:nvSpPr>
        <p:spPr>
          <a:xfrm>
            <a:off x="628650" y="1520788"/>
            <a:ext cx="8371842" cy="47525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 목적</a:t>
            </a:r>
            <a:endParaRPr kumimoji="0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50" lvl="1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 기술에 대한 시험</a:t>
            </a:r>
            <a:r>
              <a:rPr kumimoji="0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평가를 통해 안전한 암호기술 이용을 확산하고</a:t>
            </a:r>
            <a:r>
              <a:rPr kumimoji="0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</a:t>
            </a:r>
            <a:endParaRPr kumimoji="0"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50" lvl="1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악용으로 인한 대민 피해 복구 지원 및 암호 이용 활성화 기반을 구축 </a:t>
            </a:r>
          </a:p>
        </p:txBody>
      </p:sp>
    </p:spTree>
    <p:extLst>
      <p:ext uri="{BB962C8B-B14F-4D97-AF65-F5344CB8AC3E}">
        <p14:creationId xmlns:p14="http://schemas.microsoft.com/office/powerpoint/2010/main" val="3520095666"/>
      </p:ext>
    </p:extLst>
  </p:cSld>
  <p:clrMapOvr>
    <a:masterClrMapping/>
  </p:clrMapOvr>
  <p:transition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A78FF4-EE0B-43C2-89CB-25C435961DE6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DE69804F-DA4C-4BDD-9828-5C387B0A1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7273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신규 검증 건수</a:t>
            </a:r>
            <a:r>
              <a:rPr lang="en-US" altLang="ko-KR" sz="1400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(2009~)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총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210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75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 유효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(2021.04.30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기준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BE195EE-114A-4009-A7E0-AECBC5548C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2663596"/>
          <a:ext cx="7776882" cy="101688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4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2329864752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2109355401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543528843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793737975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413146657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264231968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424719923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223777323"/>
                    </a:ext>
                  </a:extLst>
                </a:gridCol>
                <a:gridCol w="556613">
                  <a:extLst>
                    <a:ext uri="{9D8B030D-6E8A-4147-A177-3AD203B41FA5}">
                      <a16:colId xmlns:a16="http://schemas.microsoft.com/office/drawing/2014/main" val="3941631230"/>
                    </a:ext>
                  </a:extLst>
                </a:gridCol>
              </a:tblGrid>
              <a:tr h="394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2009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2010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2015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2016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2017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2018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2019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2020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2021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000" baseline="0" dirty="0"/>
                        <a:t>(04.30 </a:t>
                      </a:r>
                      <a:r>
                        <a:rPr lang="ko-KR" altLang="en-US" sz="1000" baseline="0" dirty="0"/>
                        <a:t>기준</a:t>
                      </a:r>
                      <a:r>
                        <a:rPr lang="en-US" altLang="ko-KR" sz="1000" baseline="0" dirty="0"/>
                        <a:t>)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613AAE-3B97-419F-9D4C-688311DF5AC2}"/>
              </a:ext>
            </a:extLst>
          </p:cNvPr>
          <p:cNvSpPr txBox="1"/>
          <p:nvPr/>
        </p:nvSpPr>
        <p:spPr>
          <a:xfrm>
            <a:off x="3729204" y="2353107"/>
            <a:ext cx="1816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연도별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C4102F2-8675-44D1-96EE-40A8E4F592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4056704"/>
          <a:ext cx="7776876" cy="90942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18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H/W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S/W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S/W (</a:t>
                      </a:r>
                      <a:r>
                        <a:rPr lang="ko-KR" altLang="en-US" sz="1400" baseline="0" dirty="0"/>
                        <a:t>제품형태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0A97BAE-3871-43C1-A768-DA9228953513}"/>
              </a:ext>
            </a:extLst>
          </p:cNvPr>
          <p:cNvSpPr txBox="1"/>
          <p:nvPr/>
        </p:nvSpPr>
        <p:spPr>
          <a:xfrm>
            <a:off x="3497707" y="3746215"/>
            <a:ext cx="2292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모듈 형태별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122CEA-6736-46C2-BA4B-2D35DA9421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5361865"/>
          <a:ext cx="7776876" cy="90942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18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39E6D6-05DA-4F5C-8E1F-7832C46195CB}"/>
              </a:ext>
            </a:extLst>
          </p:cNvPr>
          <p:cNvSpPr txBox="1"/>
          <p:nvPr/>
        </p:nvSpPr>
        <p:spPr>
          <a:xfrm>
            <a:off x="3518411" y="5051376"/>
            <a:ext cx="22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보안 수준별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한국의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KCMVP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(Korea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ACD02-50D9-4AE7-ACF7-8E69DCCCE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20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431854"/>
      </p:ext>
    </p:extLst>
  </p:cSld>
  <p:clrMapOvr>
    <a:masterClrMapping/>
  </p:clrMapOvr>
  <p:transition advClick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4184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개요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美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NIST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와 加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CCCS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가 공동으로 관리하는 정부 검증 프로그램으로써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연방 기관에서 민감한 정보 또는 보호 대상 정보의 보호를 위해 연방 정보 처리 표준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(FIPS)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와 다른 암호 기반 표준에 따라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상용 암호 모듈을 검증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206">
            <a:extLst>
              <a:ext uri="{FF2B5EF4-FFF2-40B4-BE49-F238E27FC236}">
                <a16:creationId xmlns:a16="http://schemas.microsoft.com/office/drawing/2014/main" id="{9E470769-D9A6-4BAD-AD21-F8F9FB6A3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3394332"/>
            <a:ext cx="7948982" cy="10747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법적 근거</a:t>
            </a:r>
            <a:r>
              <a:rPr lang="en-US" altLang="ko-KR" sz="1600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(FIPS 140-2,3)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55D4A-05D6-4156-82D3-0E709B037AEB}"/>
              </a:ext>
            </a:extLst>
          </p:cNvPr>
          <p:cNvSpPr/>
          <p:nvPr/>
        </p:nvSpPr>
        <p:spPr>
          <a:xfrm>
            <a:off x="755576" y="3444680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655CC1-FC92-4F77-AF3F-CD0E71449C96}"/>
              </a:ext>
            </a:extLst>
          </p:cNvPr>
          <p:cNvSpPr/>
          <p:nvPr/>
        </p:nvSpPr>
        <p:spPr>
          <a:xfrm>
            <a:off x="902350" y="5181063"/>
            <a:ext cx="7482176" cy="480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Sec. 5131. Responsibilities regarding efficiency, security, and privacy of Federal computer systems.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512466-3AB0-44DA-AF38-DF8885762267}"/>
              </a:ext>
            </a:extLst>
          </p:cNvPr>
          <p:cNvSpPr/>
          <p:nvPr/>
        </p:nvSpPr>
        <p:spPr>
          <a:xfrm>
            <a:off x="3518255" y="4993136"/>
            <a:ext cx="225036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&lt;Public Law 104-106&gt;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A720F-D6C8-4DB4-A412-AA1CF6EBF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24"/>
          <a:stretch/>
        </p:blipFill>
        <p:spPr>
          <a:xfrm>
            <a:off x="994627" y="3896394"/>
            <a:ext cx="7314028" cy="93676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4A2D68-3D29-4245-9A43-929B8C25DD5E}"/>
              </a:ext>
            </a:extLst>
          </p:cNvPr>
          <p:cNvCxnSpPr/>
          <p:nvPr/>
        </p:nvCxnSpPr>
        <p:spPr>
          <a:xfrm>
            <a:off x="1008063" y="4806388"/>
            <a:ext cx="143970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D96CF-AB89-4645-8D0D-2F07B294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21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340596"/>
      </p:ext>
    </p:extLst>
  </p:cSld>
  <p:clrMapOvr>
    <a:masterClrMapping/>
  </p:clrMapOvr>
  <p:transition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EE6CCF-1F2D-40DB-8C89-38A29553C190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206">
            <a:extLst>
              <a:ext uri="{FF2B5EF4-FFF2-40B4-BE49-F238E27FC236}">
                <a16:creationId xmlns:a16="http://schemas.microsoft.com/office/drawing/2014/main" id="{FCE49065-5819-4469-B0C1-41FBA14CD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0747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 기준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FIPS 140-2 : 2001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년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월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25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일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FIPS 140-1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대체함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(2021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년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월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22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일까지 유효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FIPS 140-3 : 2020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년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월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22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일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FIPS 140-2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대체함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85C1A-4B02-4EEE-BFC4-E6120160896E}"/>
              </a:ext>
            </a:extLst>
          </p:cNvPr>
          <p:cNvSpPr txBox="1"/>
          <p:nvPr/>
        </p:nvSpPr>
        <p:spPr>
          <a:xfrm>
            <a:off x="3568191" y="5073287"/>
            <a:ext cx="2162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&lt;FIPS 140-2 &amp; 3 </a:t>
            </a:r>
            <a:r>
              <a:rPr lang="ko-KR" altLang="en-US" sz="1400" dirty="0">
                <a:latin typeface="+mn-ea"/>
                <a:ea typeface="+mn-ea"/>
              </a:rPr>
              <a:t>비교</a:t>
            </a:r>
            <a:r>
              <a:rPr lang="en-US" altLang="ko-KR" sz="1400" dirty="0">
                <a:latin typeface="+mn-ea"/>
                <a:ea typeface="+mn-ea"/>
              </a:rPr>
              <a:t> 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66C83-737C-4B46-A9EF-842EDD6E5D2A}"/>
              </a:ext>
            </a:extLst>
          </p:cNvPr>
          <p:cNvSpPr txBox="1"/>
          <p:nvPr/>
        </p:nvSpPr>
        <p:spPr>
          <a:xfrm>
            <a:off x="6733981" y="6229900"/>
            <a:ext cx="2087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&lt;</a:t>
            </a:r>
            <a:r>
              <a:rPr lang="ko-KR" altLang="en-US" sz="1050" dirty="0">
                <a:latin typeface="+mn-ea"/>
                <a:ea typeface="+mn-ea"/>
              </a:rPr>
              <a:t>출처 </a:t>
            </a:r>
            <a:r>
              <a:rPr lang="en-US" altLang="ko-KR" sz="1050" dirty="0">
                <a:latin typeface="+mn-ea"/>
                <a:ea typeface="+mn-ea"/>
              </a:rPr>
              <a:t>: CMVP </a:t>
            </a:r>
            <a:r>
              <a:rPr lang="ko-KR" altLang="en-US" sz="1050" dirty="0">
                <a:latin typeface="+mn-ea"/>
                <a:ea typeface="+mn-ea"/>
              </a:rPr>
              <a:t>홈페이지</a:t>
            </a:r>
            <a:r>
              <a:rPr lang="en-US" altLang="ko-KR" sz="1050" dirty="0">
                <a:latin typeface="+mn-ea"/>
                <a:ea typeface="+mn-ea"/>
              </a:rPr>
              <a:t>, NIST&gt;</a:t>
            </a:r>
            <a:endParaRPr lang="ko-KR" altLang="en-US" sz="105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7122CEA-6736-46C2-BA4B-2D35DA942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62623"/>
              </p:ext>
            </p:extLst>
          </p:nvPr>
        </p:nvGraphicFramePr>
        <p:xfrm>
          <a:off x="749027" y="2924944"/>
          <a:ext cx="7783785" cy="3269298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299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04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</a:tblGrid>
              <a:tr h="436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FIPS 140-2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FIPS 140-3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692">
                <a:tc>
                  <a:txBody>
                    <a:bodyPr/>
                    <a:lstStyle/>
                    <a:p>
                      <a:pPr marL="355600" lvl="1" indent="-174625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Char char=""/>
                        <a:tabLst>
                          <a:tab pos="180975" algn="l"/>
                        </a:tabLst>
                        <a:defRPr/>
                      </a:pP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검증기준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 - FIPS 140-2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(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암호모듈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보안 요구사항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  &gt; </a:t>
                      </a: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부록 </a:t>
                      </a: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A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(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보안 기능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  &gt; </a:t>
                      </a: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부록 </a:t>
                      </a: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B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(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보호 프로파일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  &gt; </a:t>
                      </a: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부록 </a:t>
                      </a: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C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(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난수발생기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   &gt; </a:t>
                      </a: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부록 </a:t>
                      </a: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D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(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키 확립 기술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 2" panose="05020102010507070707" pitchFamily="18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lang="en-US" altLang="ko-KR" sz="11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lang="en-US" altLang="ko-KR" sz="11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lang="en-US" altLang="ko-KR" sz="16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 2" panose="05020102010507070707" pitchFamily="18" charset="2"/>
                      </a:endParaRPr>
                    </a:p>
                    <a:p>
                      <a:pPr marL="355600" lvl="1" indent="-174625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Char char=""/>
                        <a:tabLst>
                          <a:tab pos="180975" algn="l"/>
                        </a:tabLst>
                        <a:defRPr/>
                      </a:pP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시험기준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- FIPS 140-2 DTR</a:t>
                      </a:r>
                      <a:b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</a:b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암호모듈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시험 요구사항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55600" lvl="1" indent="-174625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Char char=""/>
                        <a:tabLst>
                          <a:tab pos="180975" algn="l"/>
                        </a:tabLst>
                        <a:defRPr/>
                      </a:pP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검증기준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- FIPS 140-3</a:t>
                      </a: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- ISO/IEC 19790:2012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암호모듈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보안 요구사항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SP800-140A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문서 요구사항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A)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SP800-140B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정책 요구사항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B)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SP800-140C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보안 기능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C)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SP800-140D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중요 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보안매개변수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생성 및 확립 방법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D)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SP800-140E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인증 메커니즘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E)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 &gt; SP800-140F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(CMVP </a:t>
                      </a:r>
                      <a:r>
                        <a:rPr lang="ko-KR" altLang="en-US" sz="110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비침투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공격 완화 방법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부록 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F)</a:t>
                      </a: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355600" lvl="1" indent="-174625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Char char=""/>
                        <a:tabLst>
                          <a:tab pos="180975" algn="l"/>
                        </a:tabLst>
                        <a:defRPr/>
                      </a:pPr>
                      <a:r>
                        <a:rPr lang="ko-KR" altLang="en-US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시험기준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- ISO/IEC 24759:2017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암호모듈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시험 요구사항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  <a:p>
                      <a:pPr marL="180975" lvl="1" indent="0" fontAlgn="auto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19345F"/>
                        </a:buClr>
                        <a:buSzPct val="80000"/>
                        <a:buFont typeface="Wingdings 2" panose="05020102010507070707" pitchFamily="18" charset="2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lang="en-US" altLang="ko-KR" sz="12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  - SP800-140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(FIPS 140-3 DTR) - 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추가</a:t>
                      </a:r>
                      <a:r>
                        <a:rPr lang="en-US" altLang="ko-KR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100" dirty="0">
                          <a:ln>
                            <a:prstDash val="solid"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수정 항목 정의</a:t>
                      </a:r>
                      <a:endParaRPr lang="en-US" altLang="ko-KR" sz="1200" dirty="0">
                        <a:ln>
                          <a:prstDash val="solid"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+mn-ea"/>
                        <a:cs typeface="Arial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4702E7-902A-4965-926D-F154221A7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22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689479"/>
      </p:ext>
    </p:extLst>
  </p:cSld>
  <p:clrMapOvr>
    <a:masterClrMapping/>
  </p:clrMapOvr>
  <p:transition advClick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2996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시험 및 검증 과정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9C31CC-EBBF-4980-9AC2-F537E81CC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56" y="1999789"/>
            <a:ext cx="7197488" cy="4272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90727C-C3B2-45F2-8D39-C3ED35D56439}"/>
              </a:ext>
            </a:extLst>
          </p:cNvPr>
          <p:cNvSpPr txBox="1"/>
          <p:nvPr/>
        </p:nvSpPr>
        <p:spPr>
          <a:xfrm>
            <a:off x="5688124" y="6229900"/>
            <a:ext cx="3147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&lt;</a:t>
            </a:r>
            <a:r>
              <a:rPr lang="ko-KR" altLang="en-US" sz="1050" dirty="0">
                <a:latin typeface="+mn-ea"/>
                <a:ea typeface="+mn-ea"/>
              </a:rPr>
              <a:t>출처 </a:t>
            </a:r>
            <a:r>
              <a:rPr lang="en-US" altLang="ko-KR" sz="1050" dirty="0">
                <a:latin typeface="+mn-ea"/>
                <a:ea typeface="+mn-ea"/>
              </a:rPr>
              <a:t>: FIPS 140-2 Management Manual, NIST&gt;</a:t>
            </a:r>
            <a:endParaRPr lang="ko-KR" altLang="en-US" sz="1050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0F5AA1-787D-496B-A641-9B9648CE2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23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949616"/>
      </p:ext>
    </p:extLst>
  </p:cSld>
  <p:clrMapOvr>
    <a:masterClrMapping/>
  </p:clrMapOvr>
  <p:transition advClick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7273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시험기관</a:t>
            </a:r>
            <a:r>
              <a:rPr lang="en-US" altLang="ko-KR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(CST Lab), 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</a:t>
            </a:r>
            <a:r>
              <a:rPr lang="en-US" altLang="ko-KR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21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</a:t>
            </a: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미국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(12),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캐나다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독일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일본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스페인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프랑스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대만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(1),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말레이시아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(1)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295CC19-EBC2-4A7A-8455-0D2D8D4235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2401455"/>
          <a:ext cx="7776868" cy="3980292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690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31590889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309703782"/>
                    </a:ext>
                  </a:extLst>
                </a:gridCol>
                <a:gridCol w="605524">
                  <a:extLst>
                    <a:ext uri="{9D8B030D-6E8A-4147-A177-3AD203B41FA5}">
                      <a16:colId xmlns:a16="http://schemas.microsoft.com/office/drawing/2014/main" val="3864542044"/>
                    </a:ext>
                  </a:extLst>
                </a:gridCol>
              </a:tblGrid>
              <a:tr h="200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Lab Code</a:t>
                      </a:r>
                      <a:endParaRPr lang="ko-KR" altLang="en-US" sz="100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Lab Name</a:t>
                      </a:r>
                      <a:endParaRPr lang="ko-KR" altLang="en-US" sz="100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City</a:t>
                      </a:r>
                      <a:endParaRPr lang="ko-KR" altLang="en-US" sz="100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State</a:t>
                      </a:r>
                      <a:endParaRPr lang="ko-KR" altLang="en-US" sz="100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Country</a:t>
                      </a:r>
                      <a:endParaRPr lang="ko-KR" altLang="en-US" sz="1000" baseline="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100432-0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UL Verification Services, Inc.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San Luis Obispo 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200002-0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CygnaCom Sollutions, Inc.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McLean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931029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200416-0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COACT, Inc. Labs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Columbia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09719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200423-0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Booz Allen Hamilton Cyber Assurance Testing Laboratory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Laurel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249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200427-0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Leidos Accredited Testing &amp; Evaluations (AT&amp;E) Lab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Columbia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60040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200556-0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EWA – Canada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Ottawa, ON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70949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200636-0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TUViT</a:t>
                      </a: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Evaluation Body for IT-Security	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Essen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7725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200658-0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atsec</a:t>
                      </a: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information security corporation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Austin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383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200802-0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AEGISOLVE, Inc.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Mountain View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804904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200822-0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IT Security Center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Chiyoda-</a:t>
                      </a:r>
                      <a:r>
                        <a:rPr lang="en-US" sz="1000" kern="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ku</a:t>
                      </a: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Tokyo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JP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08515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200835-0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ECSEC Laboratory Inc.	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Tokyo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JP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79163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200856-0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Dekra</a:t>
                      </a: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Testing and Certification S.A.U.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San Sebastian de los Reyes, Madrid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9332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200968-0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ADVANCED DATA SECURITY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San Jose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5360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200977-0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SERMA SAFETY AND SECURITY	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Pessac Cedex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18875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200983-0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Penumbra Security, Inc.	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Clackamas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88630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200997-0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Gossamer Security Solutions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Catonsville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637496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201029-0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Acumen Security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Rockville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9963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201038-0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Asia Pacific IT Laboratory, TUV NORD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Kaohsiung City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TW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233241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600138-0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Cyber Security Malaysia Cryptographic Evaluation Laboratory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Selangor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12464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600207-0</a:t>
                      </a: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Lightship Security Inc.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Ottawa, Ontario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10514"/>
                  </a:ext>
                </a:extLst>
              </a:tr>
              <a:tr h="179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600238-0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521" marR="30521" marT="8438" marB="8438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Cisco Systems Automated Cryptographic Validation Protocol Lab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Morrisville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</a:t>
                      </a:r>
                      <a:endParaRPr lang="en-US" sz="100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521" marR="30521" marT="8438" marB="843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469509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867235-1122-44D3-8503-B9006B613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656116"/>
      </p:ext>
    </p:extLst>
  </p:cSld>
  <p:clrMapOvr>
    <a:masterClrMapping/>
  </p:clrMapOvr>
  <p:transition advClick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1223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 비용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Base Fee(CR) : CST Lab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NIST CMVP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 제출하는 수수료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Extended Fee(ECR) :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보고서 제출이 검증자의 추가 검토가 필요한 경우 적용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22C5672-9709-4799-A100-E54ED6A1B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774073"/>
              </p:ext>
            </p:extLst>
          </p:nvPr>
        </p:nvGraphicFramePr>
        <p:xfrm>
          <a:off x="749028" y="2797205"/>
          <a:ext cx="7776868" cy="3588408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58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596">
                  <a:extLst>
                    <a:ext uri="{9D8B030D-6E8A-4147-A177-3AD203B41FA5}">
                      <a16:colId xmlns:a16="http://schemas.microsoft.com/office/drawing/2014/main" val="3322351070"/>
                    </a:ext>
                  </a:extLst>
                </a:gridCol>
              </a:tblGrid>
              <a:tr h="159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aseline="0" dirty="0"/>
                        <a:t>Base Fee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aseline="0" dirty="0"/>
                        <a:t>Extended Fee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101">
                <a:tc>
                  <a:txBody>
                    <a:bodyPr/>
                    <a:lstStyle/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 IG G.8 Scenarios 1, 2, 3A and 4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baseline="0" dirty="0" err="1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재검증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운영환경 추가 등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 Scenarios 1VI, 10EA, 1VA, 1UP, 1AU, 2SC, 1MU, 3CVE and 4PSC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(FIPS 140-2 Scenarios + 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추가 항목 등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All Security levels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N/A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427106">
                <a:tc>
                  <a:txBody>
                    <a:bodyPr/>
                    <a:lstStyle/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 IG G.8 Scenarios 1A and 1B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baseline="0" dirty="0" err="1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비보안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 기능 변경 등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 Scenarios 1OEM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(FIPS 140-2 Scenarios 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동일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All Security levels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$2,000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249"/>
                  </a:ext>
                </a:extLst>
              </a:tr>
              <a:tr h="427106">
                <a:tc>
                  <a:txBody>
                    <a:bodyPr/>
                    <a:lstStyle/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 IG G.8 Scenarios 3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(30% 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미만 변경 등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 Scenarios 3MC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(FIPS 140-2 Scenarios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동일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All Security levels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$4,000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$1,500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600400"/>
                  </a:ext>
                </a:extLst>
              </a:tr>
              <a:tr h="293111">
                <a:tc>
                  <a:txBody>
                    <a:bodyPr/>
                    <a:lstStyle/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140-2 IG G.8 Scenarios 5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신규 검증</a:t>
                      </a:r>
                      <a:r>
                        <a:rPr lang="en-US" altLang="ko-KR" sz="1200" b="1" baseline="0" dirty="0">
                          <a:solidFill>
                            <a:srgbClr val="3333FF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baseline="0" dirty="0">
                        <a:solidFill>
                          <a:srgbClr val="3333FF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FIPS 140-3 Scenarios 5FS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(FIPS 140-2 Scenarios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동일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805978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Security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Level 1: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$8,000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$3,000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02290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Security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Level 2: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$10,000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$4,000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9946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Security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Level 3: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$10,000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$4,000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62045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Security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Level 4: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$10,000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$4,000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32626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F78DFD-FB9A-4F2C-85AF-025DAB9AC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25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7455"/>
      </p:ext>
    </p:extLst>
  </p:cSld>
  <p:clrMapOvr>
    <a:masterClrMapping/>
  </p:clrMapOvr>
  <p:transition advClick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3323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검증대상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암호알고리즘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507B070-E0B1-4486-83FA-0B2D31F528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7" y="2024844"/>
          <a:ext cx="7783785" cy="4284474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66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분류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암호알고리즘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AES, TDES, Skipjack(decryption only)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(modes: ECB, CBC, CFB, OFB)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운영모드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CCM, CMAC, GCM/GMAC/XPN, Key Wrap, XTS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46183"/>
                  </a:ext>
                </a:extLst>
              </a:tr>
              <a:tr h="61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전자서명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FIPS 186-4 : DSA, ECDSA, RSA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FIPS 186-2 : DSA, ECDSA, RSA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키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유도함수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KBKDF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0837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키 관리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KAS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561178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메시지인증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HMAC(FIPS 198-1)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644648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난수발생기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DRBG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16307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해시함수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SHA2, SHA1, SHA3, XOF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456429"/>
                  </a:ext>
                </a:extLst>
              </a:tr>
              <a:tr h="61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구성요소시험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ECC-CDH, ECDSA Signature, KDF, RSA PKCS1-v1.5 RSASP1,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RSA PKCS1-vPSS RSASP1, RSADP Decryption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062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A3DE3B-FF29-49A0-BC9F-6DDCBABE3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26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74944"/>
      </p:ext>
    </p:extLst>
  </p:cSld>
  <p:clrMapOvr>
    <a:masterClrMapping/>
  </p:clrMapOvr>
  <p:transition advClick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206">
            <a:extLst>
              <a:ext uri="{FF2B5EF4-FFF2-40B4-BE49-F238E27FC236}">
                <a16:creationId xmlns:a16="http://schemas.microsoft.com/office/drawing/2014/main" id="{7644CC8C-8A58-4B33-A843-5F27CDFA9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7273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신규 검증 건수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총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3,921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1,393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 유효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(2021.04.30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기준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D5612F-035F-44F7-B0EC-54B5576FDB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2663596"/>
          <a:ext cx="7776881" cy="142416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4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2329864752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2109355401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543528843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793737975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413146657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264231968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424719923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3223777323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2449116854"/>
                    </a:ext>
                  </a:extLst>
                </a:gridCol>
                <a:gridCol w="516641">
                  <a:extLst>
                    <a:ext uri="{9D8B030D-6E8A-4147-A177-3AD203B41FA5}">
                      <a16:colId xmlns:a16="http://schemas.microsoft.com/office/drawing/2014/main" val="1236824671"/>
                    </a:ext>
                  </a:extLst>
                </a:gridCol>
              </a:tblGrid>
              <a:tr h="1340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1995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1996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1997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1998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1999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2000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2005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2006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2007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155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1340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en-US" altLang="ko-KR" sz="11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04.30 </a:t>
                      </a:r>
                      <a:r>
                        <a:rPr lang="ko-KR" altLang="en-US" sz="7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7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48608"/>
                  </a:ext>
                </a:extLst>
              </a:tr>
              <a:tr h="248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167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185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233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214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294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258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241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154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180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721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86F6A6-F6C9-4A3D-9226-6F4E51704C26}"/>
              </a:ext>
            </a:extLst>
          </p:cNvPr>
          <p:cNvSpPr txBox="1"/>
          <p:nvPr/>
        </p:nvSpPr>
        <p:spPr>
          <a:xfrm>
            <a:off x="3729204" y="2353107"/>
            <a:ext cx="1816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연도별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7635754-6C81-4108-A06B-EFA933F6C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507897"/>
              </p:ext>
            </p:extLst>
          </p:nvPr>
        </p:nvGraphicFramePr>
        <p:xfrm>
          <a:off x="755576" y="4416876"/>
          <a:ext cx="7776876" cy="71208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3551605055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1199044">
                  <a:extLst>
                    <a:ext uri="{9D8B030D-6E8A-4147-A177-3AD203B41FA5}">
                      <a16:colId xmlns:a16="http://schemas.microsoft.com/office/drawing/2014/main" val="7211327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H/W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Hybrid F/W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S/W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Hybrid S/W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확인불가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2,451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1,269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B9BE47C-35C3-4194-91E4-4F1A7665719F}"/>
              </a:ext>
            </a:extLst>
          </p:cNvPr>
          <p:cNvSpPr txBox="1"/>
          <p:nvPr/>
        </p:nvSpPr>
        <p:spPr>
          <a:xfrm>
            <a:off x="3524959" y="4150391"/>
            <a:ext cx="22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모듈 형태별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E843D7E-FE34-4008-B3B2-106CD45600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5517324"/>
          <a:ext cx="7776877" cy="71208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3943407066"/>
                    </a:ext>
                  </a:extLst>
                </a:gridCol>
              </a:tblGrid>
              <a:tr h="1534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확인불가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1,741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1,556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594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B11F2D6-3423-44ED-BD71-2E6003A0292F}"/>
              </a:ext>
            </a:extLst>
          </p:cNvPr>
          <p:cNvSpPr txBox="1"/>
          <p:nvPr/>
        </p:nvSpPr>
        <p:spPr>
          <a:xfrm>
            <a:off x="3518411" y="5209547"/>
            <a:ext cx="22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보안 수준별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CDB79A-F586-441F-A361-B0D8F18A8A23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6B582D-C7D5-4A0A-8BC0-AC1800192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27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781451"/>
      </p:ext>
    </p:extLst>
  </p:cSld>
  <p:clrMapOvr>
    <a:masterClrMapping/>
  </p:clrMapOvr>
  <p:transition advClick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 Box 206">
            <a:extLst>
              <a:ext uri="{FF2B5EF4-FFF2-40B4-BE49-F238E27FC236}">
                <a16:creationId xmlns:a16="http://schemas.microsoft.com/office/drawing/2014/main" id="{7644CC8C-8A58-4B33-A843-5F27CDFA9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31434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en-US" altLang="ko-KR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CPS 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보안을 위한 검증필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 권고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원자력 시설을 위한 사이버 보안 프로그램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(RG 5.71,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미국 원자력 규제 위원회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스마트 그리드 사이버보안을 위한 가이드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(NISTIR 7628 R1,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미국 국립표준기술연구소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CDB79A-F586-441F-A361-B0D8F18A8A23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392356"/>
            <a:ext cx="5940660" cy="19755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24" name="직선 연결선 23"/>
          <p:cNvCxnSpPr/>
          <p:nvPr/>
        </p:nvCxnSpPr>
        <p:spPr>
          <a:xfrm>
            <a:off x="1081173" y="4192513"/>
            <a:ext cx="573186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118925" y="3190263"/>
            <a:ext cx="48653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81173" y="3364421"/>
            <a:ext cx="14025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72381" y="4345321"/>
            <a:ext cx="5112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41" y="4780940"/>
            <a:ext cx="5989431" cy="160038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33" name="직선 연결선 32"/>
          <p:cNvCxnSpPr/>
          <p:nvPr/>
        </p:nvCxnSpPr>
        <p:spPr>
          <a:xfrm>
            <a:off x="1394147" y="6174829"/>
            <a:ext cx="559964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096590" y="6364374"/>
            <a:ext cx="275533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미국의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ED9107-1400-47FE-82FE-AA42B3013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28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21194"/>
      </p:ext>
    </p:extLst>
  </p:cSld>
  <p:clrMapOvr>
    <a:masterClrMapping/>
  </p:clrMapOvr>
  <p:transition advClick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14184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개요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전자정부 권장 암호 목록 등에 기재되어 있는 암호화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해시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서명 기능 등 승인된 보안기능을 구현한 하드웨어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소프트웨어 등 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암호모듈이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그 내부에 저장하는 보안 기능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암호화 키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및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패스워드 등 중요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정보를 적절하게 보호하기 시험 및 인증 수행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Box 206">
            <a:extLst>
              <a:ext uri="{FF2B5EF4-FFF2-40B4-BE49-F238E27FC236}">
                <a16:creationId xmlns:a16="http://schemas.microsoft.com/office/drawing/2014/main" id="{725FCDA3-2627-43BC-9D2C-83250F0C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3322324"/>
            <a:ext cx="7948982" cy="2996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법적 근거</a:t>
            </a:r>
            <a:r>
              <a:rPr lang="en-US" altLang="ko-KR" sz="1600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필수 아님</a:t>
            </a:r>
            <a:r>
              <a:rPr lang="en-US" altLang="ko-KR" sz="1600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55D4A-05D6-4156-82D3-0E709B037AEB}"/>
              </a:ext>
            </a:extLst>
          </p:cNvPr>
          <p:cNvSpPr/>
          <p:nvPr/>
        </p:nvSpPr>
        <p:spPr>
          <a:xfrm>
            <a:off x="755576" y="3372672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1D011-C0F8-4105-9742-F080A2665FEB}"/>
              </a:ext>
            </a:extLst>
          </p:cNvPr>
          <p:cNvSpPr/>
          <p:nvPr/>
        </p:nvSpPr>
        <p:spPr>
          <a:xfrm>
            <a:off x="942252" y="3868956"/>
            <a:ext cx="7518180" cy="193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기본 대책 사항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&lt;6.1.5(1)(a)</a:t>
            </a:r>
            <a:r>
              <a:rPr lang="ko-KR" altLang="en-US" sz="1200" dirty="0">
                <a:solidFill>
                  <a:schemeClr val="tx1"/>
                </a:solidFill>
              </a:rPr>
              <a:t>관련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a) </a:t>
            </a:r>
            <a:r>
              <a:rPr lang="ko-KR" altLang="en-US" sz="1200" dirty="0">
                <a:solidFill>
                  <a:schemeClr val="tx1"/>
                </a:solidFill>
              </a:rPr>
              <a:t>암호화 또는 전자서명이 필요한 정보 시스템의 경우 정보시스템 보안 담당자는 </a:t>
            </a:r>
            <a:r>
              <a:rPr lang="ko-KR" altLang="en-US" sz="1200" dirty="0" err="1">
                <a:solidFill>
                  <a:schemeClr val="tx1"/>
                </a:solidFill>
              </a:rPr>
              <a:t>암호모듈을</a:t>
            </a:r>
            <a:r>
              <a:rPr lang="ko-KR" altLang="en-US" sz="1200" dirty="0">
                <a:solidFill>
                  <a:schemeClr val="tx1"/>
                </a:solidFill>
              </a:rPr>
              <a:t> 교체할 수 있는 구성 요소로 구성해야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c) </a:t>
            </a:r>
            <a:r>
              <a:rPr lang="ko-KR" altLang="en-US" sz="1200" dirty="0">
                <a:solidFill>
                  <a:schemeClr val="tx1"/>
                </a:solidFill>
              </a:rPr>
              <a:t>암호화 또는 전자서명이 필요한 정보 시스템의 경우 정보시스템 보안 담당자는 소프트웨어 또는 하드웨어에서 선택된 알고리즘을 적절하게 구현해야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암호화된 정보를 </a:t>
            </a:r>
            <a:r>
              <a:rPr lang="ko-KR" altLang="en-US" sz="1200" dirty="0" err="1">
                <a:solidFill>
                  <a:schemeClr val="tx1"/>
                </a:solidFill>
              </a:rPr>
              <a:t>복호화하는데</a:t>
            </a:r>
            <a:r>
              <a:rPr lang="ko-KR" altLang="en-US" sz="1200" dirty="0">
                <a:solidFill>
                  <a:schemeClr val="tx1"/>
                </a:solidFill>
              </a:rPr>
              <a:t> 사용하는 키를 보호하거나 전자서명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식별 코드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인증 정보를 적용하기 위해 </a:t>
            </a:r>
            <a:r>
              <a:rPr lang="ko-KR" altLang="en-US" sz="1200" dirty="0" err="1">
                <a:solidFill>
                  <a:schemeClr val="tx1"/>
                </a:solidFill>
              </a:rPr>
              <a:t>암호모듈</a:t>
            </a:r>
            <a:r>
              <a:rPr lang="ko-KR" altLang="en-US" sz="1200" dirty="0">
                <a:solidFill>
                  <a:schemeClr val="tx1"/>
                </a:solidFill>
              </a:rPr>
              <a:t> 시험 및 인증제도에 따라 인증을 획득하고 있는 제품을 선택해야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44F1B5-5CB7-44B8-97E5-91DBE4B62368}"/>
              </a:ext>
            </a:extLst>
          </p:cNvPr>
          <p:cNvSpPr/>
          <p:nvPr/>
        </p:nvSpPr>
        <p:spPr>
          <a:xfrm>
            <a:off x="2454420" y="3681028"/>
            <a:ext cx="449384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</a:rPr>
              <a:t>정부 기관 등의 대책 기준 수립을 위한 지침</a:t>
            </a:r>
            <a:r>
              <a:rPr lang="en-US" altLang="ko-KR" sz="1400" dirty="0">
                <a:solidFill>
                  <a:schemeClr val="tx1"/>
                </a:solidFill>
              </a:rPr>
              <a:t>, NISC&gt;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121849-59B4-4A21-B7D3-E1D7E586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29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717187"/>
      </p:ext>
    </p:extLst>
  </p:cSld>
  <p:clrMapOvr>
    <a:masterClrMapping/>
  </p:clrMapOvr>
  <p:transition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43608" y="1667016"/>
          <a:ext cx="7272808" cy="4426280"/>
        </p:xfrm>
        <a:graphic>
          <a:graphicData uri="http://schemas.openxmlformats.org/drawingml/2006/table">
            <a:tbl>
              <a:tblPr/>
              <a:tblGrid>
                <a:gridCol w="7272808">
                  <a:extLst>
                    <a:ext uri="{9D8B030D-6E8A-4147-A177-3AD203B41FA5}">
                      <a16:colId xmlns:a16="http://schemas.microsoft.com/office/drawing/2014/main" val="2982151564"/>
                    </a:ext>
                  </a:extLst>
                </a:gridCol>
              </a:tblGrid>
              <a:tr h="44262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49192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0714" y="1506270"/>
            <a:ext cx="23254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암호 활용 분야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&lt;&lt;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624" y="2024844"/>
            <a:ext cx="6948834" cy="3971835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98117997-7E78-4440-B4AA-A8984B392953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>
                <a:latin typeface="+mj-ea"/>
              </a:rPr>
              <a:t> KISA </a:t>
            </a:r>
            <a:r>
              <a:rPr lang="ko-KR" altLang="en-US" b="1" kern="0">
                <a:latin typeface="+mj-ea"/>
              </a:rPr>
              <a:t>암호 업무 소개</a:t>
            </a:r>
            <a:endParaRPr lang="ko-KR" altLang="en-US" b="1" kern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2849494"/>
      </p:ext>
    </p:extLst>
  </p:cSld>
  <p:clrMapOvr>
    <a:masterClrMapping/>
  </p:clrMapOvr>
  <p:transition advClick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26669E24-4839-4562-9725-E400EF492FCF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Box 206">
            <a:extLst>
              <a:ext uri="{FF2B5EF4-FFF2-40B4-BE49-F238E27FC236}">
                <a16:creationId xmlns:a16="http://schemas.microsoft.com/office/drawing/2014/main" id="{0AF2F1C0-4558-4B22-91E1-F678002D6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400462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시험 및 인증 기준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국제 표준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ISO/IEC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규격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55600" lvl="1" indent="-17462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 typeface="Wingdings 2" panose="05020102010507070707" pitchFamily="18" charset="2"/>
              <a:buChar char="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인증기준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: ISO/IEC 19790:2012(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 보안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 2" panose="05020102010507070707" pitchFamily="18" charset="2"/>
              </a:rPr>
              <a:t>)</a:t>
            </a:r>
          </a:p>
          <a:p>
            <a:pPr marL="355600" lvl="1" indent="-17462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 typeface="Wingdings 2" panose="05020102010507070707" pitchFamily="18" charset="2"/>
              <a:buChar char="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시험기준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: ISO/IEC 24759:2017(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tabLst>
                <a:tab pos="180975" algn="l"/>
              </a:tabLst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 ※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구 규격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(ISO/IEC 19790:2006, ISO/IEC 19790:2006/Cor.1:2008, ISO/IEC 24759:2008)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</a:t>
            </a:r>
            <a:b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   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기반한 </a:t>
            </a:r>
            <a:r>
              <a:rPr lang="ko-KR" altLang="en-US" sz="14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보고서는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2020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년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6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월말로써 종료됨 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일본 산업 표준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JIS 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규격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55600" lvl="1" indent="-17462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 typeface="Wingdings 2" panose="05020102010507070707" pitchFamily="18" charset="2"/>
              <a:buChar char="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인증기준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: JIS X 19790:2015(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보안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355600" lvl="1" indent="-17462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 typeface="Wingdings 2" panose="05020102010507070707" pitchFamily="18" charset="2"/>
              <a:buChar char="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시험기준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: JIS X 24759:2017(</a:t>
            </a:r>
            <a:r>
              <a:rPr lang="ko-KR" altLang="en-US" sz="16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요구사항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indent="-27622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tabLst>
                <a:tab pos="180975" algn="l"/>
              </a:tabLst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 ※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구 규격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(JIS X 19790:2009, JIS X 24759: 2009)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 기반한 </a:t>
            </a:r>
            <a:r>
              <a:rPr lang="ko-KR" altLang="en-US" sz="1400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암호모듈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시험 보고서는 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2020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년</a:t>
            </a:r>
            <a:b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    6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월말로써 종료됨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1885F-BCBE-4C3D-A535-71B8750B7229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E3907D-5BB6-4766-AA3A-1176B8BB4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30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660651"/>
      </p:ext>
    </p:extLst>
  </p:cSld>
  <p:clrMapOvr>
    <a:masterClrMapping/>
  </p:clrMapOvr>
  <p:transition advClick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6797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시험 및 </a:t>
            </a:r>
            <a:r>
              <a:rPr lang="ko-KR" altLang="en-US" b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체계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BB401-1DC0-4062-8917-5003279491DC}"/>
              </a:ext>
            </a:extLst>
          </p:cNvPr>
          <p:cNvSpPr txBox="1"/>
          <p:nvPr/>
        </p:nvSpPr>
        <p:spPr>
          <a:xfrm>
            <a:off x="6768307" y="6229900"/>
            <a:ext cx="20521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ea typeface="+mn-ea"/>
              </a:rPr>
              <a:t>&lt;</a:t>
            </a:r>
            <a:r>
              <a:rPr lang="ko-KR" altLang="en-US" sz="1050" dirty="0">
                <a:latin typeface="+mn-ea"/>
                <a:ea typeface="+mn-ea"/>
              </a:rPr>
              <a:t>출처 </a:t>
            </a:r>
            <a:r>
              <a:rPr lang="en-US" altLang="ko-KR" sz="1050" dirty="0">
                <a:latin typeface="+mn-ea"/>
                <a:ea typeface="+mn-ea"/>
              </a:rPr>
              <a:t>: JCMVP </a:t>
            </a:r>
            <a:r>
              <a:rPr lang="ko-KR" altLang="en-US" sz="1050" dirty="0">
                <a:latin typeface="+mn-ea"/>
                <a:ea typeface="+mn-ea"/>
              </a:rPr>
              <a:t>홈페이지</a:t>
            </a:r>
            <a:r>
              <a:rPr lang="en-US" altLang="ko-KR" sz="1050" dirty="0">
                <a:latin typeface="+mn-ea"/>
                <a:ea typeface="+mn-ea"/>
              </a:rPr>
              <a:t>, IPA&gt;</a:t>
            </a:r>
            <a:endParaRPr lang="ko-KR" altLang="en-US" sz="1050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477F2F-9401-4896-9919-A934221E4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58" y="1988840"/>
            <a:ext cx="5297426" cy="42959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32C0-233C-4BB9-BC12-820C605E09B5}"/>
              </a:ext>
            </a:extLst>
          </p:cNvPr>
          <p:cNvSpPr/>
          <p:nvPr/>
        </p:nvSpPr>
        <p:spPr>
          <a:xfrm>
            <a:off x="5271316" y="2355681"/>
            <a:ext cx="648072" cy="167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인증기관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38C4C-0757-40D9-ADD6-12FE17736CAC}"/>
              </a:ext>
            </a:extLst>
          </p:cNvPr>
          <p:cNvSpPr/>
          <p:nvPr/>
        </p:nvSpPr>
        <p:spPr>
          <a:xfrm>
            <a:off x="4133176" y="2700796"/>
            <a:ext cx="1555154" cy="145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독립행정법인 정보처리추진기구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AFB882-FD0D-4450-830F-A963ED7B94E1}"/>
              </a:ext>
            </a:extLst>
          </p:cNvPr>
          <p:cNvSpPr/>
          <p:nvPr/>
        </p:nvSpPr>
        <p:spPr>
          <a:xfrm>
            <a:off x="2318274" y="2797734"/>
            <a:ext cx="557728" cy="167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인정기관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04ABA3-3570-46ED-9D9E-3765083D2B2B}"/>
              </a:ext>
            </a:extLst>
          </p:cNvPr>
          <p:cNvSpPr/>
          <p:nvPr/>
        </p:nvSpPr>
        <p:spPr>
          <a:xfrm>
            <a:off x="2112782" y="3133863"/>
            <a:ext cx="907752" cy="24849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독립행정법인</a:t>
            </a:r>
            <a:endParaRPr lang="en-US" altLang="ko-KR" sz="600" dirty="0">
              <a:solidFill>
                <a:schemeClr val="tx1"/>
              </a:solidFill>
            </a:endParaRPr>
          </a:p>
          <a:p>
            <a:pPr algn="ctr"/>
            <a:r>
              <a:rPr lang="ko-KR" altLang="en-US" sz="600" dirty="0" err="1">
                <a:solidFill>
                  <a:schemeClr val="tx1"/>
                </a:solidFill>
              </a:rPr>
              <a:t>제품평가기술기반기구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A07EF2-51C2-49DF-BB6F-77691238ACBE}"/>
              </a:ext>
            </a:extLst>
          </p:cNvPr>
          <p:cNvSpPr/>
          <p:nvPr/>
        </p:nvSpPr>
        <p:spPr>
          <a:xfrm>
            <a:off x="2443954" y="3828328"/>
            <a:ext cx="832646" cy="183146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시험기관 인정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1D05A2-ECAA-443E-A832-318CCE1F780B}"/>
              </a:ext>
            </a:extLst>
          </p:cNvPr>
          <p:cNvSpPr/>
          <p:nvPr/>
        </p:nvSpPr>
        <p:spPr>
          <a:xfrm>
            <a:off x="3898972" y="4560245"/>
            <a:ext cx="522392" cy="183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신청자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B1047D-794A-4002-8335-E84C63639B6B}"/>
              </a:ext>
            </a:extLst>
          </p:cNvPr>
          <p:cNvSpPr/>
          <p:nvPr/>
        </p:nvSpPr>
        <p:spPr>
          <a:xfrm>
            <a:off x="2363015" y="4177609"/>
            <a:ext cx="853950" cy="285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암호모듈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인증신청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723648-FC78-4653-87E1-1B76A49E50C1}"/>
              </a:ext>
            </a:extLst>
          </p:cNvPr>
          <p:cNvSpPr/>
          <p:nvPr/>
        </p:nvSpPr>
        <p:spPr>
          <a:xfrm>
            <a:off x="3579656" y="3021462"/>
            <a:ext cx="832646" cy="28546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시험성적서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리뷰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02F214-7AA8-43E7-8B78-9E8657E62F60}"/>
              </a:ext>
            </a:extLst>
          </p:cNvPr>
          <p:cNvSpPr/>
          <p:nvPr/>
        </p:nvSpPr>
        <p:spPr>
          <a:xfrm>
            <a:off x="3541776" y="4153225"/>
            <a:ext cx="298228" cy="285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의뢰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F009CC-DCFB-4350-8832-32665E0FEECF}"/>
              </a:ext>
            </a:extLst>
          </p:cNvPr>
          <p:cNvSpPr/>
          <p:nvPr/>
        </p:nvSpPr>
        <p:spPr>
          <a:xfrm>
            <a:off x="4041647" y="4153623"/>
            <a:ext cx="424751" cy="285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제출물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0F1A69-4A2B-4ABB-8E4A-651ED3D4DD48}"/>
              </a:ext>
            </a:extLst>
          </p:cNvPr>
          <p:cNvSpPr/>
          <p:nvPr/>
        </p:nvSpPr>
        <p:spPr>
          <a:xfrm>
            <a:off x="5037958" y="3915710"/>
            <a:ext cx="600842" cy="28546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시험성적서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제출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A7DA3C-8BF3-4C89-9EF3-6BD91D3DE2CA}"/>
              </a:ext>
            </a:extLst>
          </p:cNvPr>
          <p:cNvSpPr/>
          <p:nvPr/>
        </p:nvSpPr>
        <p:spPr>
          <a:xfrm>
            <a:off x="5084445" y="3034107"/>
            <a:ext cx="514350" cy="25963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시험성적서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제출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D3F5E4-793C-44A2-BF70-FC19765EC4A7}"/>
              </a:ext>
            </a:extLst>
          </p:cNvPr>
          <p:cNvSpPr/>
          <p:nvPr/>
        </p:nvSpPr>
        <p:spPr>
          <a:xfrm>
            <a:off x="5616756" y="2050881"/>
            <a:ext cx="1488544" cy="167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암호모듈</a:t>
            </a:r>
            <a:r>
              <a:rPr lang="ko-KR" altLang="en-US" sz="800" dirty="0">
                <a:solidFill>
                  <a:schemeClr val="tx1"/>
                </a:solidFill>
              </a:rPr>
              <a:t> 시험 및 인증제도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4D60F3-FF19-4E36-83D5-B2413A3C3A3F}"/>
              </a:ext>
            </a:extLst>
          </p:cNvPr>
          <p:cNvSpPr/>
          <p:nvPr/>
        </p:nvSpPr>
        <p:spPr>
          <a:xfrm>
            <a:off x="5701982" y="3063240"/>
            <a:ext cx="538798" cy="1930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암호알고리즘</a:t>
            </a:r>
            <a:endParaRPr lang="en-US" altLang="ko-KR" sz="600" dirty="0">
              <a:solidFill>
                <a:schemeClr val="tx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확인서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0D082F-EADE-4F9D-9F18-7FD9A11ECE81}"/>
              </a:ext>
            </a:extLst>
          </p:cNvPr>
          <p:cNvSpPr/>
          <p:nvPr/>
        </p:nvSpPr>
        <p:spPr>
          <a:xfrm>
            <a:off x="5709602" y="4041452"/>
            <a:ext cx="1178878" cy="2447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암호알고리즘 확인서 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</a:p>
          <a:p>
            <a:r>
              <a:rPr lang="ko-KR" altLang="en-US" sz="800" dirty="0" err="1">
                <a:solidFill>
                  <a:schemeClr val="tx1"/>
                </a:solidFill>
              </a:rPr>
              <a:t>암호모듈</a:t>
            </a:r>
            <a:r>
              <a:rPr lang="ko-KR" altLang="en-US" sz="800" dirty="0">
                <a:solidFill>
                  <a:schemeClr val="tx1"/>
                </a:solidFill>
              </a:rPr>
              <a:t> 인증서 발급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A178C5-5212-410E-B803-45E0C8E519B7}"/>
              </a:ext>
            </a:extLst>
          </p:cNvPr>
          <p:cNvSpPr/>
          <p:nvPr/>
        </p:nvSpPr>
        <p:spPr>
          <a:xfrm>
            <a:off x="6538277" y="3324860"/>
            <a:ext cx="569278" cy="222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암호모듈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인증서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DC606B-70E0-402B-94CE-461CA2D4E645}"/>
              </a:ext>
            </a:extLst>
          </p:cNvPr>
          <p:cNvSpPr/>
          <p:nvPr/>
        </p:nvSpPr>
        <p:spPr>
          <a:xfrm>
            <a:off x="4628632" y="4511410"/>
            <a:ext cx="1302185" cy="289189"/>
          </a:xfrm>
          <a:prstGeom prst="rect">
            <a:avLst/>
          </a:prstGeom>
          <a:solidFill>
            <a:srgbClr val="E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암호알고리즘 구현 제품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개발자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공급자 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17C2E4-0D72-43EC-97FD-40D4CF646B7A}"/>
              </a:ext>
            </a:extLst>
          </p:cNvPr>
          <p:cNvSpPr/>
          <p:nvPr/>
        </p:nvSpPr>
        <p:spPr>
          <a:xfrm>
            <a:off x="3746448" y="4850776"/>
            <a:ext cx="2059616" cy="11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일반 사단법인 </a:t>
            </a:r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보안센터 </a:t>
            </a:r>
            <a:r>
              <a:rPr lang="ko-KR" altLang="en-US" sz="800" dirty="0" err="1">
                <a:solidFill>
                  <a:schemeClr val="tx1"/>
                </a:solidFill>
              </a:rPr>
              <a:t>평가부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E94405-9000-4A77-9B01-6E0017CB4A03}"/>
              </a:ext>
            </a:extLst>
          </p:cNvPr>
          <p:cNvSpPr/>
          <p:nvPr/>
        </p:nvSpPr>
        <p:spPr>
          <a:xfrm>
            <a:off x="3834966" y="4992412"/>
            <a:ext cx="2059616" cy="11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주식회사 </a:t>
            </a:r>
            <a:r>
              <a:rPr lang="en-US" altLang="ko-KR" sz="800" dirty="0">
                <a:solidFill>
                  <a:schemeClr val="tx1"/>
                </a:solidFill>
              </a:rPr>
              <a:t>ECSEC Laboratory </a:t>
            </a:r>
            <a:r>
              <a:rPr lang="ko-KR" altLang="en-US" sz="800" dirty="0">
                <a:solidFill>
                  <a:schemeClr val="tx1"/>
                </a:solidFill>
              </a:rPr>
              <a:t>평가센터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26CA79-6A28-4670-9A99-87FC6C0F9A90}"/>
              </a:ext>
            </a:extLst>
          </p:cNvPr>
          <p:cNvSpPr/>
          <p:nvPr/>
        </p:nvSpPr>
        <p:spPr>
          <a:xfrm>
            <a:off x="4517878" y="3460365"/>
            <a:ext cx="648072" cy="167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시험기관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3EC03-388D-47ED-8419-D654A75D4A81}"/>
              </a:ext>
            </a:extLst>
          </p:cNvPr>
          <p:cNvSpPr/>
          <p:nvPr/>
        </p:nvSpPr>
        <p:spPr>
          <a:xfrm>
            <a:off x="6038318" y="5477418"/>
            <a:ext cx="362482" cy="131343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대상제품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ADA04B-AB17-462F-B3A7-7411E1DD8312}"/>
              </a:ext>
            </a:extLst>
          </p:cNvPr>
          <p:cNvSpPr/>
          <p:nvPr/>
        </p:nvSpPr>
        <p:spPr>
          <a:xfrm>
            <a:off x="4061967" y="6056663"/>
            <a:ext cx="424751" cy="1307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PCI </a:t>
            </a:r>
            <a:r>
              <a:rPr lang="ko-KR" altLang="en-US" sz="800" dirty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E19D59-8F0F-45EE-883E-0270EA27D0A7}"/>
              </a:ext>
            </a:extLst>
          </p:cNvPr>
          <p:cNvSpPr/>
          <p:nvPr/>
        </p:nvSpPr>
        <p:spPr>
          <a:xfrm>
            <a:off x="4815591" y="6069371"/>
            <a:ext cx="717673" cy="1307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암호화 라우터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BDBCBF4-5007-4386-B2D0-473131848A4C}"/>
              </a:ext>
            </a:extLst>
          </p:cNvPr>
          <p:cNvSpPr/>
          <p:nvPr/>
        </p:nvSpPr>
        <p:spPr>
          <a:xfrm>
            <a:off x="5723168" y="6069371"/>
            <a:ext cx="823353" cy="1307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암호화</a:t>
            </a:r>
            <a:r>
              <a:rPr lang="en-US" altLang="ko-KR" sz="800" dirty="0">
                <a:solidFill>
                  <a:schemeClr val="tx1"/>
                </a:solidFill>
              </a:rPr>
              <a:t>USB</a:t>
            </a:r>
            <a:r>
              <a:rPr lang="ko-KR" altLang="en-US" sz="800" dirty="0">
                <a:solidFill>
                  <a:schemeClr val="tx1"/>
                </a:solidFill>
              </a:rPr>
              <a:t>메모리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E61A8B-A9DD-46F9-B921-701A2AAE57DE}"/>
              </a:ext>
            </a:extLst>
          </p:cNvPr>
          <p:cNvSpPr/>
          <p:nvPr/>
        </p:nvSpPr>
        <p:spPr>
          <a:xfrm>
            <a:off x="3406140" y="5980039"/>
            <a:ext cx="352425" cy="2352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스마트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D2940A-C7A4-4E8D-B855-FBE4FE18D820}"/>
              </a:ext>
            </a:extLst>
          </p:cNvPr>
          <p:cNvSpPr/>
          <p:nvPr/>
        </p:nvSpPr>
        <p:spPr>
          <a:xfrm>
            <a:off x="2411506" y="5983260"/>
            <a:ext cx="749755" cy="2352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소프트웨어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암호라이브러리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31087-E9C7-4BC9-9237-038832A66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31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56876"/>
      </p:ext>
    </p:extLst>
  </p:cSld>
  <p:clrMapOvr>
    <a:masterClrMapping/>
  </p:clrMapOvr>
  <p:transition advClick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Box 206">
            <a:extLst>
              <a:ext uri="{FF2B5EF4-FFF2-40B4-BE49-F238E27FC236}">
                <a16:creationId xmlns:a16="http://schemas.microsoft.com/office/drawing/2014/main" id="{1F794D7D-51DE-4401-ABE9-CFD41C21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6797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및 알고리즘 검증 비용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61CC4-632B-45EA-AFBA-63DCCE3189EF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BDDA65-8311-4C24-8764-63FC991D55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2020740"/>
          <a:ext cx="7776868" cy="4263101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418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724">
                  <a:extLst>
                    <a:ext uri="{9D8B030D-6E8A-4147-A177-3AD203B41FA5}">
                      <a16:colId xmlns:a16="http://schemas.microsoft.com/office/drawing/2014/main" val="3322351070"/>
                    </a:ext>
                  </a:extLst>
                </a:gridCol>
              </a:tblGrid>
              <a:tr h="2575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400" baseline="0" dirty="0"/>
                        <a:t>요금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5"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검증 신청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275,000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$2,520)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600400"/>
                  </a:ext>
                </a:extLst>
              </a:tr>
              <a:tr h="230985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392,800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$3,600)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38954"/>
                  </a:ext>
                </a:extLst>
              </a:tr>
              <a:tr h="230985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550,000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$5,040)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24630"/>
                  </a:ext>
                </a:extLst>
              </a:tr>
              <a:tr h="230985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770,000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$7,056)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1268"/>
                  </a:ext>
                </a:extLst>
              </a:tr>
              <a:tr h="253894"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재검증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수정이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시험보고서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30% 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이하인 경우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보증 연속성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수정이 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보안 요구사항에 관련된 사항에 영향을 주지 않는 경우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82,800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$758)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60271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117,800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$1,079)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6234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165,000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$1,512)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17651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231,000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$2,116)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29753"/>
                  </a:ext>
                </a:extLst>
              </a:tr>
              <a:tr h="230985">
                <a:tc>
                  <a:txBody>
                    <a:bodyPr/>
                    <a:lstStyle/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암호알고리즘 확인 신청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22,000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$201)</a:t>
                      </a:r>
                      <a:endParaRPr lang="ko-KR" altLang="en-US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1384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암호알고리즘 확인서 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인증서 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 보고서 발행 신청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3,900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$35)/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장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29402"/>
                  </a:ext>
                </a:extLst>
              </a:tr>
              <a:tr h="1211725">
                <a:tc>
                  <a:txBody>
                    <a:bodyPr/>
                    <a:lstStyle/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암호알고리즘 확인 재발급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인증서 재발급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 보고서 재발급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암호알고리즘 확인서 재발급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인증서 재발급 신청</a:t>
                      </a:r>
                      <a:endParaRPr lang="en-US" altLang="ko-KR" sz="13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95000"/>
                        </a:lnSpc>
                      </a:pP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영문 </a:t>
                      </a:r>
                      <a:r>
                        <a:rPr lang="ko-KR" altLang="en-US" sz="13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인증 보고서 재발급 신청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lnSpc>
                          <a:spcPct val="95000"/>
                        </a:lnSpc>
                      </a:pP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3,900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엔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$35)/</a:t>
                      </a:r>
                      <a:r>
                        <a:rPr lang="ko-KR" altLang="en-US" sz="13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장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5309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72C06B-CDB1-428C-B079-947F229B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32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198632"/>
      </p:ext>
    </p:extLst>
  </p:cSld>
  <p:clrMapOvr>
    <a:masterClrMapping/>
  </p:clrMapOvr>
  <p:transition advClick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D47CDA2C-29EE-4B5D-943D-374102279B7A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 Box 206">
            <a:extLst>
              <a:ext uri="{FF2B5EF4-FFF2-40B4-BE49-F238E27FC236}">
                <a16:creationId xmlns:a16="http://schemas.microsoft.com/office/drawing/2014/main" id="{A1AE5291-211A-4FD4-8813-925281414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33239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검증대상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암호알고리즘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6D13A2-A4B5-470F-A864-DAFC9B6DD220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A72208A-D698-47B1-865B-CE9531490F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7" y="2024843"/>
          <a:ext cx="7783785" cy="4284476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66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7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분류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암호알고리즘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전자서명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DSA, ECDSA, RSASAA-PKCS1-v1.5, RSASSA-PSS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3534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공개키암호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RSA-OAEP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46183"/>
                  </a:ext>
                </a:extLst>
              </a:tr>
              <a:tr h="3534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AES, Camellia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44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블록암호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운영모드</a:t>
                      </a:r>
                      <a:endParaRPr lang="en-US" altLang="ko-KR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ECB, CBC, CFB, OFB, CTR, XTS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0837"/>
                  </a:ext>
                </a:extLst>
              </a:tr>
              <a:tr h="3534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스트림암호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KCipher-2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641675"/>
                  </a:ext>
                </a:extLst>
              </a:tr>
              <a:tr h="615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해시함수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SHA-1, SHA-224, SHA-256, SHA-384, SHA-512, SHA-512/224, SHA-512/256, SHA3-256, SHA3-384, SHA3-512, SHAKE128, SHAKE256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439254"/>
                  </a:ext>
                </a:extLst>
              </a:tr>
              <a:tr h="615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메시지인증</a:t>
                      </a:r>
                      <a:endParaRPr lang="ko-KR" altLang="en-US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HMAC-SHA1, HMAC-SHA-224, HMAC-SHA-256, HMAC-SHA-384, HMAC-SHA-512, HMAC-SHA-512/224, HMAC-SHA-512/256, CMAC, CCM, GCM/GMAC, GCM-AES-XPN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31235"/>
                  </a:ext>
                </a:extLst>
              </a:tr>
              <a:tr h="33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1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난수발생기</a:t>
                      </a:r>
                      <a:endParaRPr lang="en-US" altLang="ko-KR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en-US" altLang="ko-KR" sz="1100" b="1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Hash_DRBG</a:t>
                      </a: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HMAC_DRBG, CTR_DRBG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296074"/>
                  </a:ext>
                </a:extLst>
              </a:tr>
              <a:tr h="33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ko-KR" altLang="en-US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키 설정</a:t>
                      </a:r>
                      <a:endParaRPr lang="en-US" altLang="ko-KR" sz="11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5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DH, MQV, ECDH, ECMQV, Key Establishment Schemes in NIST SP800-56B, KDF </a:t>
                      </a:r>
                      <a:endParaRPr lang="ko-KR" altLang="en-US" sz="1100" b="1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7605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7ED52-CC0A-44F8-8907-0912ED6DF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33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560846"/>
      </p:ext>
    </p:extLst>
  </p:cSld>
  <p:clrMapOvr>
    <a:masterClrMapping/>
  </p:clrMapOvr>
  <p:transition advClick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5E5006D2-C1BB-4DB9-8CB5-1A0CD5E5C03C}"/>
              </a:ext>
            </a:extLst>
          </p:cNvPr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AC1F-20D6-422E-BB5D-A89526C7663C}"/>
              </a:ext>
            </a:extLst>
          </p:cNvPr>
          <p:cNvSpPr/>
          <p:nvPr/>
        </p:nvSpPr>
        <p:spPr>
          <a:xfrm>
            <a:off x="526208" y="1259654"/>
            <a:ext cx="8222506" cy="51885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0C5836-E1CC-4F83-BCAB-3504F98978BA}"/>
              </a:ext>
            </a:extLst>
          </p:cNvPr>
          <p:cNvSpPr/>
          <p:nvPr/>
        </p:nvSpPr>
        <p:spPr>
          <a:xfrm>
            <a:off x="755576" y="1709676"/>
            <a:ext cx="59420" cy="211031"/>
          </a:xfrm>
          <a:prstGeom prst="rect">
            <a:avLst/>
          </a:prstGeom>
          <a:pattFill prst="ltUpDiag">
            <a:fgClr>
              <a:srgbClr val="2E64B4"/>
            </a:fgClr>
            <a:bgClr>
              <a:srgbClr val="002D8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spc="-1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206">
            <a:extLst>
              <a:ext uri="{FF2B5EF4-FFF2-40B4-BE49-F238E27FC236}">
                <a16:creationId xmlns:a16="http://schemas.microsoft.com/office/drawing/2014/main" id="{E702827A-2403-49C1-9605-3C161F13A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73" y="1659328"/>
            <a:ext cx="7948982" cy="7273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180000" tIns="0" rIns="36000" bIns="0" anchor="t" anchorCtr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lvl="0" fontAlgn="auto" latinLnBrk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defRPr/>
            </a:pP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dirty="0" err="1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암호모듈</a:t>
            </a:r>
            <a:r>
              <a:rPr lang="ko-KR" altLang="en-US" b="1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검증 건수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180975" lvl="0" indent="-180975" fontAlgn="auto" latinLnBrk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19345F"/>
              </a:buClr>
              <a:buSzPct val="80000"/>
              <a:buFontTx/>
              <a:buChar char="-"/>
              <a:tabLst>
                <a:tab pos="180975" algn="l"/>
              </a:tabLst>
              <a:defRPr/>
            </a:pP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총 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23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 확인 불가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en-US" altLang="ko-KR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6</a:t>
            </a:r>
            <a:r>
              <a:rPr lang="ko-KR" altLang="en-US" sz="16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건 유효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(2021.04.30 </a:t>
            </a:r>
            <a:r>
              <a:rPr lang="ko-KR" altLang="en-US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기준</a:t>
            </a:r>
            <a:r>
              <a:rPr lang="en-US" altLang="ko-KR" sz="140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ln>
                <a:prstDash val="solid"/>
              </a:ln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7E1875A-5CAB-4747-A5A5-5D70D9ED8B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2663596"/>
          <a:ext cx="7776888" cy="90942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04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2329864752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2109355401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543528843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793737975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413146657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264231968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424719923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3223777323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2643749342"/>
                    </a:ext>
                  </a:extLst>
                </a:gridCol>
                <a:gridCol w="519436">
                  <a:extLst>
                    <a:ext uri="{9D8B030D-6E8A-4147-A177-3AD203B41FA5}">
                      <a16:colId xmlns:a16="http://schemas.microsoft.com/office/drawing/2014/main" val="2621627239"/>
                    </a:ext>
                  </a:extLst>
                </a:gridCol>
              </a:tblGrid>
              <a:tr h="318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2007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2008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2009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2010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2015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2016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2017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2018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2019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2020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A60BF8D-76B1-44BB-9DC5-641380676214}"/>
              </a:ext>
            </a:extLst>
          </p:cNvPr>
          <p:cNvSpPr txBox="1"/>
          <p:nvPr/>
        </p:nvSpPr>
        <p:spPr>
          <a:xfrm>
            <a:off x="3729204" y="2353107"/>
            <a:ext cx="1816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연도별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167AF8F-C23A-4F2B-9FF8-08722F8974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3995744"/>
          <a:ext cx="7776877" cy="90942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  <a:gridCol w="1438853">
                  <a:extLst>
                    <a:ext uri="{9D8B030D-6E8A-4147-A177-3AD203B41FA5}">
                      <a16:colId xmlns:a16="http://schemas.microsoft.com/office/drawing/2014/main" val="2106499912"/>
                    </a:ext>
                  </a:extLst>
                </a:gridCol>
              </a:tblGrid>
              <a:tr h="318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H/W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F/W Hybrid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S/W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/>
                        <a:t>S/W Hybrid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ED14002-C717-4D9F-9E04-492DA70842F9}"/>
              </a:ext>
            </a:extLst>
          </p:cNvPr>
          <p:cNvSpPr txBox="1"/>
          <p:nvPr/>
        </p:nvSpPr>
        <p:spPr>
          <a:xfrm>
            <a:off x="3524959" y="3685255"/>
            <a:ext cx="22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모듈 형태별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B76EECE-224F-498E-ABFE-890F811C21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028" y="5300905"/>
          <a:ext cx="7776876" cy="909420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3116283741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4073551875"/>
                    </a:ext>
                  </a:extLst>
                </a:gridCol>
                <a:gridCol w="1798566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18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1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2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3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aseline="0" dirty="0"/>
                        <a:t>보안수준 </a:t>
                      </a:r>
                      <a:r>
                        <a:rPr lang="en-US" altLang="ko-KR" sz="1400" baseline="0" dirty="0"/>
                        <a:t>4</a:t>
                      </a:r>
                      <a:endParaRPr lang="ko-KR" altLang="en-US" sz="14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B259E3C-FD58-4309-9633-3299882EC5EF}"/>
              </a:ext>
            </a:extLst>
          </p:cNvPr>
          <p:cNvSpPr txBox="1"/>
          <p:nvPr/>
        </p:nvSpPr>
        <p:spPr>
          <a:xfrm>
            <a:off x="3518411" y="4990416"/>
            <a:ext cx="22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보안 수준별 검증 건수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국내외 </a:t>
            </a:r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검증제도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02224" y="1052513"/>
            <a:ext cx="6742030" cy="402714"/>
            <a:chOff x="402224" y="1052513"/>
            <a:chExt cx="6742030" cy="40271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D81AE8-9C78-4252-B9D2-8EEF6EB36E80}"/>
                </a:ext>
              </a:extLst>
            </p:cNvPr>
            <p:cNvSpPr/>
            <p:nvPr/>
          </p:nvSpPr>
          <p:spPr>
            <a:xfrm>
              <a:off x="402224" y="1052514"/>
              <a:ext cx="6618047" cy="402713"/>
            </a:xfrm>
            <a:prstGeom prst="rect">
              <a:avLst/>
            </a:prstGeom>
            <a:solidFill>
              <a:srgbClr val="367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71">
              <a:extLst>
                <a:ext uri="{FF2B5EF4-FFF2-40B4-BE49-F238E27FC236}">
                  <a16:creationId xmlns:a16="http://schemas.microsoft.com/office/drawing/2014/main" id="{D40C9ABC-E70A-4B8B-9C03-D0F36B803165}"/>
                </a:ext>
              </a:extLst>
            </p:cNvPr>
            <p:cNvSpPr/>
            <p:nvPr/>
          </p:nvSpPr>
          <p:spPr>
            <a:xfrm>
              <a:off x="407779" y="1052513"/>
              <a:ext cx="6736475" cy="402713"/>
            </a:xfrm>
            <a:custGeom>
              <a:avLst/>
              <a:gdLst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3451316 w 3451316"/>
                <a:gd name="connsiteY2" fmla="*/ 585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  <a:gd name="connsiteX0" fmla="*/ 0 w 3451316"/>
                <a:gd name="connsiteY0" fmla="*/ 0 h 585107"/>
                <a:gd name="connsiteX1" fmla="*/ 3451316 w 3451316"/>
                <a:gd name="connsiteY1" fmla="*/ 0 h 585107"/>
                <a:gd name="connsiteX2" fmla="*/ 1597116 w 3451316"/>
                <a:gd name="connsiteY2" fmla="*/ 331107 h 585107"/>
                <a:gd name="connsiteX3" fmla="*/ 0 w 3451316"/>
                <a:gd name="connsiteY3" fmla="*/ 585107 h 585107"/>
                <a:gd name="connsiteX4" fmla="*/ 0 w 3451316"/>
                <a:gd name="connsiteY4" fmla="*/ 0 h 5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316" h="585107">
                  <a:moveTo>
                    <a:pt x="0" y="0"/>
                  </a:moveTo>
                  <a:lnTo>
                    <a:pt x="3451316" y="0"/>
                  </a:lnTo>
                  <a:lnTo>
                    <a:pt x="1597116" y="331107"/>
                  </a:lnTo>
                  <a:lnTo>
                    <a:pt x="0" y="585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7E682E-6CFB-4FF4-95CF-9FBED509D6AF}"/>
                </a:ext>
              </a:extLst>
            </p:cNvPr>
            <p:cNvSpPr txBox="1"/>
            <p:nvPr/>
          </p:nvSpPr>
          <p:spPr>
            <a:xfrm>
              <a:off x="588670" y="1085899"/>
              <a:ext cx="6245154" cy="2996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일본의 </a:t>
              </a:r>
              <a:r>
                <a:rPr lang="en-US" altLang="ko-KR" sz="2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JCMVP</a:t>
              </a:r>
              <a:r>
                <a:rPr lang="en-US" altLang="ko-KR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(Japan Cryptographic Module Validation Program)</a:t>
              </a:r>
              <a:endPara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EA36F4-FAE0-4BA4-9D16-C74AF8E5A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166584"/>
      </p:ext>
    </p:extLst>
  </p:cSld>
  <p:clrMapOvr>
    <a:masterClrMapping/>
  </p:clrMapOvr>
  <p:transition advClick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43508" y="2168860"/>
            <a:ext cx="5292588" cy="642016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국내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  <a:ea typeface="+mn-ea"/>
              </a:rPr>
              <a:t>암호모듈검증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 시험 방법론</a:t>
            </a:r>
          </a:p>
        </p:txBody>
      </p:sp>
      <p:pic>
        <p:nvPicPr>
          <p:cNvPr id="22" name="Picture 3" descr="C:\Users\ptlineD\Desktop\AAA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021288"/>
            <a:ext cx="2555776" cy="8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50319"/>
      </p:ext>
    </p:extLst>
  </p:cSld>
  <p:clrMapOvr>
    <a:masterClrMapping/>
  </p:clrMapOvr>
  <p:transition advClick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effectLst/>
                <a:latin typeface="+mn-ea"/>
                <a:ea typeface="+mn-ea"/>
              </a:rPr>
              <a:t>암호모듈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23848" y="2630240"/>
          <a:ext cx="8496302" cy="2922996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25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6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분류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내용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S/W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모듈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		- H/W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모듈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		- F/W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Hybrid S/W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모듈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(S/W + H/W)	- Hybrid F/W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모듈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(F/W + H/W)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1428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암호제품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메일 암호화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			- </a:t>
                      </a:r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구간암호화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디스크</a:t>
                      </a:r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파일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암호화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		-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하드웨어 보안 토큰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기타 암호화</a:t>
                      </a:r>
                      <a:endParaRPr lang="en-US" altLang="ko-KR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06485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791580" y="1124744"/>
            <a:ext cx="7560840" cy="936104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검증대상이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되는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암호모듈은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소프트웨어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하드웨어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펌웨어 또는 이들을 조합한 형태로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2229B-8985-461E-B2A2-18D4BC0DB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36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431409"/>
      </p:ext>
    </p:extLst>
  </p:cSld>
  <p:clrMapOvr>
    <a:masterClrMapping/>
  </p:clrMapOvr>
  <p:transition advClick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en-US" altLang="ko-KR" sz="3000" b="1" spc="-150" dirty="0">
                <a:effectLst/>
                <a:latin typeface="+mn-ea"/>
                <a:ea typeface="+mn-ea"/>
              </a:rPr>
              <a:t>KS X ISO/IEC 19790:2015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91580" y="1124744"/>
            <a:ext cx="7560840" cy="761688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소프트웨어를 고려한 보안 요구사항 포함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총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11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 영역</a:t>
            </a:r>
          </a:p>
        </p:txBody>
      </p:sp>
      <p:grpSp>
        <p:nvGrpSpPr>
          <p:cNvPr id="7" name="그룹 53"/>
          <p:cNvGrpSpPr/>
          <p:nvPr/>
        </p:nvGrpSpPr>
        <p:grpSpPr>
          <a:xfrm>
            <a:off x="3572541" y="2985206"/>
            <a:ext cx="2009012" cy="1775942"/>
            <a:chOff x="3852323" y="2297218"/>
            <a:chExt cx="1461427" cy="1259851"/>
          </a:xfrm>
          <a:effectLst/>
        </p:grpSpPr>
        <p:sp>
          <p:nvSpPr>
            <p:cNvPr id="8" name="육각형 7"/>
            <p:cNvSpPr/>
            <p:nvPr/>
          </p:nvSpPr>
          <p:spPr>
            <a:xfrm>
              <a:off x="3852323" y="2297218"/>
              <a:ext cx="1461427" cy="1259851"/>
            </a:xfrm>
            <a:prstGeom prst="hexagon">
              <a:avLst/>
            </a:prstGeom>
            <a:solidFill>
              <a:schemeClr val="bg1">
                <a:lumMod val="65000"/>
                <a:alpha val="4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fontAlgn="base">
                <a:buClr>
                  <a:prstClr val="black">
                    <a:lumMod val="65000"/>
                    <a:lumOff val="35000"/>
                  </a:prstClr>
                </a:buClr>
                <a:buSzPct val="140000"/>
                <a:tabLst>
                  <a:tab pos="5648325" algn="l"/>
                </a:tabLst>
                <a:defRPr/>
              </a:pPr>
              <a:endParaRPr lang="ko-KR" altLang="en-US" sz="4000" b="1">
                <a:latin typeface="+mn-ea"/>
                <a:sym typeface="Monotype Sorts"/>
              </a:endParaRPr>
            </a:p>
          </p:txBody>
        </p:sp>
        <p:sp>
          <p:nvSpPr>
            <p:cNvPr id="9" name="육각형 8"/>
            <p:cNvSpPr/>
            <p:nvPr/>
          </p:nvSpPr>
          <p:spPr>
            <a:xfrm>
              <a:off x="3938009" y="2371085"/>
              <a:ext cx="1290056" cy="1112118"/>
            </a:xfrm>
            <a:prstGeom prst="hexagon">
              <a:avLst/>
            </a:prstGeom>
            <a:solidFill>
              <a:srgbClr val="19345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lvl="2" indent="-101600" algn="ctr" defTabSz="956371" latinLnBrk="0">
                <a:lnSpc>
                  <a:spcPct val="90000"/>
                </a:lnSpc>
                <a:buClr>
                  <a:prstClr val="black">
                    <a:lumMod val="65000"/>
                    <a:lumOff val="35000"/>
                  </a:prstClr>
                </a:buClr>
                <a:buSzPct val="140000"/>
                <a:defRPr/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+mn-ea"/>
                </a:rPr>
                <a:t>KS X</a:t>
              </a:r>
            </a:p>
            <a:p>
              <a:pPr marL="0" lvl="2" indent="-101600" algn="ctr" defTabSz="956371" latinLnBrk="0">
                <a:lnSpc>
                  <a:spcPct val="90000"/>
                </a:lnSpc>
                <a:buClr>
                  <a:prstClr val="black">
                    <a:lumMod val="65000"/>
                    <a:lumOff val="35000"/>
                  </a:prstClr>
                </a:buClr>
                <a:buSzPct val="140000"/>
                <a:defRPr/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+mn-ea"/>
                </a:rPr>
                <a:t>ISO/IEC</a:t>
              </a:r>
            </a:p>
            <a:p>
              <a:pPr marL="0" lvl="2" indent="-101600" algn="ctr" defTabSz="956371" latinLnBrk="0">
                <a:lnSpc>
                  <a:spcPct val="90000"/>
                </a:lnSpc>
                <a:buClr>
                  <a:prstClr val="black">
                    <a:lumMod val="65000"/>
                    <a:lumOff val="35000"/>
                  </a:prstClr>
                </a:buClr>
                <a:buSzPct val="140000"/>
                <a:defRPr/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+mn-ea"/>
                </a:rPr>
                <a:t>19790:</a:t>
              </a:r>
            </a:p>
            <a:p>
              <a:pPr marL="0" lvl="2" indent="-101600" algn="ctr" defTabSz="956371" latinLnBrk="0">
                <a:lnSpc>
                  <a:spcPct val="90000"/>
                </a:lnSpc>
                <a:buClr>
                  <a:prstClr val="black">
                    <a:lumMod val="65000"/>
                    <a:lumOff val="35000"/>
                  </a:prstClr>
                </a:buClr>
                <a:buSzPct val="140000"/>
                <a:defRPr/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+mn-ea"/>
                </a:rPr>
                <a:t>2015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32680" y="2064436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암호모듈</a:t>
            </a:r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명세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19" y="2990642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암호모듈</a:t>
            </a:r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인터페이스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6319" y="3916848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</a:t>
            </a:r>
            <a:r>
              <a:rPr lang="en-US" altLang="ko-KR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서비스 및 인증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6319" y="4843054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</a:t>
            </a:r>
            <a:r>
              <a:rPr lang="en-US" altLang="ko-KR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펌웨어 보안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83516" y="5769260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비침투</a:t>
            </a:r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보안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5411" y="5769260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운영환경</a:t>
            </a:r>
            <a:endParaRPr lang="ko-KR" altLang="en-US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3516" y="2064436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공격에 대한 대응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3516" y="2990642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생명주기 보증</a:t>
            </a:r>
            <a:endParaRPr lang="ko-KR" altLang="en-US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3516" y="3916848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자가시험</a:t>
            </a:r>
            <a:endParaRPr lang="ko-KR" altLang="en-US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83516" y="4843054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보안매개변수 관리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215893" y="5769260"/>
            <a:ext cx="2724259" cy="756084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물리적 보안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412B61-92EB-4038-B00F-17CD345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37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98194"/>
      </p:ext>
    </p:extLst>
  </p:cSld>
  <p:clrMapOvr>
    <a:masterClrMapping/>
  </p:clrMapOvr>
  <p:transition advClick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effectLst/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effectLst/>
                <a:latin typeface="+mn-ea"/>
                <a:ea typeface="+mn-ea"/>
              </a:rPr>
              <a:t> 보안</a:t>
            </a:r>
            <a:r>
              <a:rPr lang="en-US" altLang="ko-KR" sz="3000" b="1" spc="-150" dirty="0">
                <a:effectLst/>
                <a:latin typeface="+mn-ea"/>
                <a:ea typeface="+mn-ea"/>
              </a:rPr>
              <a:t>/</a:t>
            </a:r>
            <a:r>
              <a:rPr lang="ko-KR" altLang="en-US" sz="3000" b="1" spc="-150" dirty="0">
                <a:effectLst/>
                <a:latin typeface="+mn-ea"/>
                <a:ea typeface="+mn-ea"/>
              </a:rPr>
              <a:t>시험 요구사항 항목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18337" y="1052736"/>
            <a:ext cx="3307325" cy="648494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KS X ISO/IEC 24759:2015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217523" y="1916835"/>
          <a:ext cx="6708953" cy="4499846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014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720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순서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/>
                        <a:t>영역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/>
                        <a:t>24759(AS)</a:t>
                      </a:r>
                      <a:endParaRPr lang="ko-KR" altLang="en-US" sz="16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/>
                        <a:t>24759(TE)</a:t>
                      </a:r>
                      <a:endParaRPr lang="ko-KR" altLang="en-US" sz="16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암호모듈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명세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32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53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암호모듈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인터페이스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42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904874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역할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 및 인증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67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34639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소프트웨어</a:t>
                      </a:r>
                      <a:r>
                        <a:rPr kumimoji="0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펌웨어 보안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76354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운영환경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25624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물리적 보안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86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15703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비침투</a:t>
                      </a: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보안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42113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중요 보안매개변수 관리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37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9566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자가시험</a:t>
                      </a:r>
                      <a:endParaRPr kumimoji="0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55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236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생명주기 보증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39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46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446573"/>
                  </a:ext>
                </a:extLst>
              </a:tr>
              <a:tr h="34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기타 공격에 대한 대응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6892"/>
                  </a:ext>
                </a:extLst>
              </a:tr>
              <a:tr h="3461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391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504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01968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5292080" y="6086593"/>
            <a:ext cx="2448272" cy="323385"/>
          </a:xfrm>
          <a:prstGeom prst="roundRect">
            <a:avLst>
              <a:gd name="adj" fmla="val 44594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7D0EF9-52AE-4170-A71D-89CAD2B64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38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467429"/>
      </p:ext>
    </p:extLst>
  </p:cSld>
  <p:clrMapOvr>
    <a:masterClrMapping/>
  </p:clrMapOvr>
  <p:transition advClick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err="1">
                <a:effectLst/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effectLst/>
                <a:latin typeface="+mn-ea"/>
                <a:ea typeface="+mn-ea"/>
              </a:rPr>
              <a:t> 기준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1770681"/>
            <a:ext cx="6912768" cy="474834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18337" y="1052736"/>
            <a:ext cx="3307325" cy="648494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암호모듈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시험요구사항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54284" y="2162764"/>
            <a:ext cx="65013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23628" y="1830306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시험항목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(&lt;AS&lt;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요구사항번호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&gt;.&lt;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시험항목번호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&gt;) </a:t>
            </a:r>
            <a:endParaRPr lang="ko-KR" altLang="en-US" sz="1600" b="1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4416" y="5193196"/>
            <a:ext cx="17594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0891" y="5157192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해당하는 </a:t>
            </a:r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암호모듈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보안수준</a:t>
            </a:r>
            <a:endParaRPr lang="ko-KR" altLang="en-US" sz="1600" b="1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76156" y="6519029"/>
            <a:ext cx="23402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※ </a:t>
            </a:r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KS X ISO/IEC 24759:2015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C0ACA4-B4C9-476F-84BB-90C37906B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39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887375"/>
      </p:ext>
    </p:extLst>
  </p:cSld>
  <p:clrMapOvr>
    <a:masterClrMapping/>
  </p:clrMapOvr>
  <p:transition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34" name="대각선 방향의 모서리가 잘린 사각형 19"/>
          <p:cNvSpPr/>
          <p:nvPr/>
        </p:nvSpPr>
        <p:spPr bwMode="auto">
          <a:xfrm flipH="1">
            <a:off x="4603937" y="1880828"/>
            <a:ext cx="4324545" cy="4068452"/>
          </a:xfrm>
          <a:prstGeom prst="round2SameRect">
            <a:avLst>
              <a:gd name="adj1" fmla="val 4136"/>
              <a:gd name="adj2" fmla="val 0"/>
            </a:avLst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127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44"/>
          <p:cNvGrpSpPr/>
          <p:nvPr/>
        </p:nvGrpSpPr>
        <p:grpSpPr>
          <a:xfrm>
            <a:off x="4653492" y="1925619"/>
            <a:ext cx="4227246" cy="268180"/>
            <a:chOff x="1041994" y="3525339"/>
            <a:chExt cx="2088891" cy="372097"/>
          </a:xfrm>
        </p:grpSpPr>
        <p:sp>
          <p:nvSpPr>
            <p:cNvPr id="36" name="대각선 방향의 모서리가 잘린 사각형 13"/>
            <p:cNvSpPr/>
            <p:nvPr/>
          </p:nvSpPr>
          <p:spPr bwMode="auto">
            <a:xfrm flipH="1">
              <a:off x="1041994" y="3525339"/>
              <a:ext cx="2088000" cy="371583"/>
            </a:xfrm>
            <a:prstGeom prst="round2SameRect">
              <a:avLst/>
            </a:prstGeom>
            <a:solidFill>
              <a:srgbClr val="004EA1"/>
            </a:solidFill>
            <a:ln w="6350">
              <a:solidFill>
                <a:schemeClr val="bg1"/>
              </a:solidFill>
            </a:ln>
            <a:effectLst>
              <a:outerShdw blurRad="381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대각선 방향의 모서리가 잘린 사각형 19"/>
            <p:cNvSpPr/>
            <p:nvPr/>
          </p:nvSpPr>
          <p:spPr bwMode="auto">
            <a:xfrm flipH="1">
              <a:off x="1042885" y="3547200"/>
              <a:ext cx="2088000" cy="336514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0904" y="3528105"/>
              <a:ext cx="1888597" cy="3693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암호기술 악용 급증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657343" y="2208153"/>
            <a:ext cx="4242048" cy="3741127"/>
          </a:xfrm>
          <a:prstGeom prst="rect">
            <a:avLst/>
          </a:prstGeom>
          <a:noFill/>
        </p:spPr>
        <p:txBody>
          <a:bodyPr wrap="square" lIns="108000" rIns="36000" rtlCol="0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l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최근 사이버 범죄에 랜섬웨어</a:t>
            </a:r>
            <a:r>
              <a:rPr kumimoji="1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악성코드 난독화 등 암호 기술이 악용 되는 사례가 발생하여 피해가 증가하는 추세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728378" y="4672378"/>
            <a:ext cx="3754433" cy="1276902"/>
            <a:chOff x="323849" y="3183816"/>
            <a:chExt cx="2750361" cy="1584000"/>
          </a:xfrm>
        </p:grpSpPr>
        <p:sp>
          <p:nvSpPr>
            <p:cNvPr id="40" name="대각선 방향의 모서리가 잘린 사각형 19"/>
            <p:cNvSpPr/>
            <p:nvPr/>
          </p:nvSpPr>
          <p:spPr bwMode="auto">
            <a:xfrm flipH="1">
              <a:off x="323849" y="3183816"/>
              <a:ext cx="2750361" cy="1584000"/>
            </a:xfrm>
            <a:prstGeom prst="round2SameRect">
              <a:avLst>
                <a:gd name="adj1" fmla="val 3695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4D9901"/>
              </a:solidFill>
            </a:ln>
            <a:effectLst>
              <a:outerShdw blurRad="127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4"/>
            <p:cNvGrpSpPr/>
            <p:nvPr/>
          </p:nvGrpSpPr>
          <p:grpSpPr>
            <a:xfrm>
              <a:off x="355365" y="3210677"/>
              <a:ext cx="2687333" cy="432002"/>
              <a:chOff x="1041994" y="3485692"/>
              <a:chExt cx="2088000" cy="418463"/>
            </a:xfrm>
          </p:grpSpPr>
          <p:sp>
            <p:nvSpPr>
              <p:cNvPr id="45" name="대각선 방향의 모서리가 잘린 사각형 13"/>
              <p:cNvSpPr/>
              <p:nvPr/>
            </p:nvSpPr>
            <p:spPr bwMode="auto">
              <a:xfrm flipH="1">
                <a:off x="1041994" y="3485692"/>
                <a:ext cx="2088000" cy="343506"/>
              </a:xfrm>
              <a:prstGeom prst="round2SameRect">
                <a:avLst>
                  <a:gd name="adj1" fmla="val 12257"/>
                  <a:gd name="adj2" fmla="val 0"/>
                </a:avLst>
              </a:prstGeom>
              <a:solidFill>
                <a:srgbClr val="4D9901"/>
              </a:solidFill>
              <a:ln w="6350">
                <a:solidFill>
                  <a:schemeClr val="bg1"/>
                </a:solidFill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1270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6" name="대각선 방향의 모서리가 잘린 사각형 19"/>
              <p:cNvSpPr/>
              <p:nvPr/>
            </p:nvSpPr>
            <p:spPr bwMode="auto">
              <a:xfrm flipH="1">
                <a:off x="1041994" y="3485694"/>
                <a:ext cx="2088000" cy="418461"/>
              </a:xfrm>
              <a:prstGeom prst="round2SameRect">
                <a:avLst/>
              </a:prstGeom>
              <a:gradFill>
                <a:gsLst>
                  <a:gs pos="50000">
                    <a:schemeClr val="bg1">
                      <a:alpha val="15000"/>
                    </a:schemeClr>
                  </a:gs>
                  <a:gs pos="51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60904" y="3534811"/>
                <a:ext cx="1888597" cy="3031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암호산업 활성화 기반 부족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350084" y="3628076"/>
              <a:ext cx="2686449" cy="515426"/>
            </a:xfrm>
            <a:prstGeom prst="rect">
              <a:avLst/>
            </a:prstGeom>
            <a:noFill/>
          </p:spPr>
          <p:txBody>
            <a:bodyPr wrap="square" lIns="108000" rIns="3600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국내 중소기업의 암호기술에 대한 전문역량 및 기술이 부족하여 암호기술 자체 개발이 어려움</a:t>
              </a:r>
              <a:endParaRPr kumimoji="1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0487" y="4066591"/>
              <a:ext cx="2697894" cy="592632"/>
            </a:xfrm>
            <a:prstGeom prst="rect">
              <a:avLst/>
            </a:prstGeom>
            <a:noFill/>
          </p:spPr>
          <p:txBody>
            <a:bodyPr wrap="square" lIns="108000" rIns="3600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0" marR="0" lvl="0" indent="0" algn="just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※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국가 산업 전반에서 암호기술 개발 고급인력 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475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명으로 미비한 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just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수준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전체 정보보호 산업 인력 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9,858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명의 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4.8%)(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국내 정보보호산업 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just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실태조사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(2015))</a:t>
              </a:r>
            </a:p>
          </p:txBody>
        </p:sp>
      </p:grp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5388" y="1892360"/>
            <a:ext cx="3748943" cy="2540610"/>
            <a:chOff x="725388" y="1892360"/>
            <a:chExt cx="3748943" cy="2540610"/>
          </a:xfrm>
        </p:grpSpPr>
        <p:sp>
          <p:nvSpPr>
            <p:cNvPr id="9" name="대각선 방향의 모서리가 잘린 사각형 19"/>
            <p:cNvSpPr/>
            <p:nvPr/>
          </p:nvSpPr>
          <p:spPr bwMode="auto">
            <a:xfrm flipH="1">
              <a:off x="725388" y="1892360"/>
              <a:ext cx="3748943" cy="2540610"/>
            </a:xfrm>
            <a:prstGeom prst="round2SameRect">
              <a:avLst>
                <a:gd name="adj1" fmla="val 4136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004EA1"/>
              </a:solidFill>
            </a:ln>
            <a:effectLst>
              <a:outerShdw blurRad="127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44"/>
            <p:cNvGrpSpPr/>
            <p:nvPr/>
          </p:nvGrpSpPr>
          <p:grpSpPr>
            <a:xfrm>
              <a:off x="768348" y="1918298"/>
              <a:ext cx="3663032" cy="278100"/>
              <a:chOff x="1041994" y="3485692"/>
              <a:chExt cx="2088000" cy="418461"/>
            </a:xfrm>
          </p:grpSpPr>
          <p:sp>
            <p:nvSpPr>
              <p:cNvPr id="11" name="대각선 방향의 모서리가 잘린 사각형 13"/>
              <p:cNvSpPr/>
              <p:nvPr/>
            </p:nvSpPr>
            <p:spPr bwMode="auto">
              <a:xfrm flipH="1">
                <a:off x="1041994" y="3485692"/>
                <a:ext cx="2088000" cy="418461"/>
              </a:xfrm>
              <a:prstGeom prst="round2SameRect">
                <a:avLst/>
              </a:prstGeom>
              <a:solidFill>
                <a:srgbClr val="004EA1"/>
              </a:solidFill>
              <a:ln w="6350">
                <a:solidFill>
                  <a:schemeClr val="bg1"/>
                </a:solidFill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1270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" name="대각선 방향의 모서리가 잘린 사각형 19"/>
              <p:cNvSpPr/>
              <p:nvPr/>
            </p:nvSpPr>
            <p:spPr bwMode="auto">
              <a:xfrm flipH="1">
                <a:off x="1041994" y="3485692"/>
                <a:ext cx="2088000" cy="418461"/>
              </a:xfrm>
              <a:prstGeom prst="round2SameRect">
                <a:avLst/>
              </a:prstGeom>
              <a:gradFill>
                <a:gsLst>
                  <a:gs pos="50000">
                    <a:schemeClr val="bg1">
                      <a:alpha val="15000"/>
                    </a:schemeClr>
                  </a:gs>
                  <a:gs pos="51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60904" y="3501673"/>
                <a:ext cx="1888597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ICT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환경변화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36198" y="2214022"/>
              <a:ext cx="3710958" cy="438824"/>
            </a:xfrm>
            <a:prstGeom prst="rect">
              <a:avLst/>
            </a:prstGeom>
            <a:noFill/>
          </p:spPr>
          <p:txBody>
            <a:bodyPr wrap="square" lIns="108000" rIns="36000" rtlCol="0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 인터넷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(IoT), 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양자 컴퓨팅 등 신규 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ICT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환경으로 빠르게</a:t>
              </a:r>
              <a:endParaRPr kumimoji="1"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→ 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암호기술 활용 분야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시스템도 다양화∙경량화 됨</a:t>
              </a: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588" y="2693721"/>
              <a:ext cx="3526463" cy="1671383"/>
            </a:xfrm>
            <a:prstGeom prst="rect">
              <a:avLst/>
            </a:prstGeom>
          </p:spPr>
        </p:pic>
      </p:grp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40152" y="4509120"/>
            <a:ext cx="1494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랜섬웨어 감염 프로세스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690393" y="5121992"/>
            <a:ext cx="4188541" cy="400110"/>
          </a:xfrm>
          <a:prstGeom prst="rect">
            <a:avLst/>
          </a:prstGeom>
          <a:noFill/>
        </p:spPr>
        <p:txBody>
          <a:bodyPr wrap="square" lIns="108000" rIns="36000" rtlCol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랜섬웨어 內 데이터 암호화에 사용된 암호키 복원을 통한 데이터 복구 가능한 사례 존재함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90392" y="5459154"/>
            <a:ext cx="4216073" cy="369332"/>
          </a:xfrm>
          <a:prstGeom prst="rect">
            <a:avLst/>
          </a:prstGeom>
          <a:noFill/>
        </p:spPr>
        <p:txBody>
          <a:bodyPr wrap="square" lIns="108000" rIns="36000" rtlCol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랜섬웨어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테슬라크립트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Teslacrypt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경우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암호화에 사용된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암호키를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파일로 저장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정적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동적 분석을 통해 암호키 복원 가능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90393" y="4793058"/>
            <a:ext cx="4317174" cy="369332"/>
          </a:xfrm>
          <a:prstGeom prst="rect">
            <a:avLst/>
          </a:prstGeom>
          <a:noFill/>
        </p:spPr>
        <p:txBody>
          <a:bodyPr wrap="square" lIns="108000" rIns="36000" rtlCol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‘17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랜섬웨어로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인한 피해가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7000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억이었으며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’18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년에는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배이상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늘어난 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1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천억원규모의 피해를 전망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(KISA)</a:t>
            </a:r>
          </a:p>
        </p:txBody>
      </p:sp>
      <p:pic>
        <p:nvPicPr>
          <p:cNvPr id="44" name="_x497204176" descr="EMB00002cc4120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61156"/>
            <a:ext cx="4142274" cy="18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제목 2">
            <a:extLst>
              <a:ext uri="{FF2B5EF4-FFF2-40B4-BE49-F238E27FC236}">
                <a16:creationId xmlns:a16="http://schemas.microsoft.com/office/drawing/2014/main" id="{B8BEEE11-10E4-4870-B1DA-B8FE9850BDF6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  <p:sp>
        <p:nvSpPr>
          <p:cNvPr id="50" name="내용 개체 틀 1">
            <a:extLst>
              <a:ext uri="{FF2B5EF4-FFF2-40B4-BE49-F238E27FC236}">
                <a16:creationId xmlns:a16="http://schemas.microsoft.com/office/drawing/2014/main" id="{41A43A3C-9E9D-4ACE-9312-CEBE199E8714}"/>
              </a:ext>
            </a:extLst>
          </p:cNvPr>
          <p:cNvSpPr txBox="1">
            <a:spLocks/>
          </p:cNvSpPr>
          <p:nvPr/>
        </p:nvSpPr>
        <p:spPr>
          <a:xfrm>
            <a:off x="628650" y="1304764"/>
            <a:ext cx="8371842" cy="493254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배경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문제점 및 현황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4605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4605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73341"/>
      </p:ext>
    </p:extLst>
  </p:cSld>
  <p:clrMapOvr>
    <a:masterClrMapping/>
  </p:clrMapOvr>
  <p:transition advClick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err="1">
                <a:effectLst/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effectLst/>
                <a:latin typeface="+mn-ea"/>
                <a:ea typeface="+mn-ea"/>
              </a:rPr>
              <a:t> 기준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8" y="1050193"/>
            <a:ext cx="6645392" cy="54808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07539" y="1803572"/>
            <a:ext cx="105701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83683" y="1785066"/>
            <a:ext cx="4406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신청인은 해당 항목 내용을 만족하도록 제출물 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05480" y="2191420"/>
            <a:ext cx="807048" cy="23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12528" y="2121285"/>
            <a:ext cx="5673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개발자요구사항 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(VE&lt;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요구사항번호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&gt;.&lt;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시험항목번호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&gt;.&lt;</a:t>
            </a:r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순서번호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&gt;)</a:t>
            </a:r>
            <a:endParaRPr lang="ko-KR" altLang="en-US" sz="1600" b="1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14765" y="3460126"/>
            <a:ext cx="77253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2706" y="3847974"/>
            <a:ext cx="807048" cy="23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95397" y="3419764"/>
            <a:ext cx="512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시험자는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 각 </a:t>
            </a:r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시험절차에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 대한 시험을 수행하여 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pass, fail 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도출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5716" y="3771726"/>
            <a:ext cx="5182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시험절차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(TE&lt;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요구사항번호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&gt;.&lt;</a:t>
            </a:r>
            <a:r>
              <a:rPr lang="ko-KR" altLang="en-US" sz="1600" b="1" spc="-150" dirty="0">
                <a:solidFill>
                  <a:srgbClr val="FF0000"/>
                </a:solidFill>
                <a:latin typeface="+mn-ea"/>
                <a:ea typeface="+mn-ea"/>
              </a:rPr>
              <a:t>시험항목번호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&gt;.&lt;</a:t>
            </a:r>
            <a:r>
              <a:rPr lang="ko-KR" altLang="en-US" sz="1600" b="1" spc="-150" dirty="0" err="1">
                <a:solidFill>
                  <a:srgbClr val="FF0000"/>
                </a:solidFill>
                <a:latin typeface="+mn-ea"/>
                <a:ea typeface="+mn-ea"/>
              </a:rPr>
              <a:t>순서번호</a:t>
            </a:r>
            <a:r>
              <a:rPr lang="en-US" altLang="ko-KR" sz="1600" b="1" spc="-150" dirty="0">
                <a:solidFill>
                  <a:srgbClr val="FF0000"/>
                </a:solidFill>
                <a:latin typeface="+mn-ea"/>
                <a:ea typeface="+mn-ea"/>
              </a:rPr>
              <a:t>&gt;)</a:t>
            </a:r>
            <a:endParaRPr lang="ko-KR" altLang="en-US" sz="1600" b="1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6156" y="6519029"/>
            <a:ext cx="23402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※ </a:t>
            </a:r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KS X ISO/IEC 24759:2015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7BC158-71B6-4AB3-B238-6F04BE60C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40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187878"/>
      </p:ext>
    </p:extLst>
  </p:cSld>
  <p:clrMapOvr>
    <a:masterClrMapping/>
  </p:clrMapOvr>
  <p:transition advClick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명세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35" name="직각 삼각형 34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6208" y="1259653"/>
            <a:ext cx="8222506" cy="454561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2224" y="1052514"/>
            <a:ext cx="51778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71"/>
          <p:cNvSpPr/>
          <p:nvPr/>
        </p:nvSpPr>
        <p:spPr>
          <a:xfrm>
            <a:off x="381904" y="1052513"/>
            <a:ext cx="56226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19466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암호모듈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전체적인 구조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보안수준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1,2,3,4 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공통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96962" y="1743452"/>
            <a:ext cx="5050884" cy="579646"/>
            <a:chOff x="745252" y="2325998"/>
            <a:chExt cx="5050884" cy="579646"/>
          </a:xfrm>
        </p:grpSpPr>
        <p:sp>
          <p:nvSpPr>
            <p:cNvPr id="41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504811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유형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SM, HM, FM, HSM, HFM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96962" y="2449914"/>
            <a:ext cx="5050884" cy="882293"/>
            <a:chOff x="755753" y="2767079"/>
            <a:chExt cx="5050884" cy="882293"/>
          </a:xfrm>
        </p:grpSpPr>
        <p:sp>
          <p:nvSpPr>
            <p:cNvPr id="49" name="Text Box 206"/>
            <p:cNvSpPr txBox="1">
              <a:spLocks noChangeArrowheads="1"/>
            </p:cNvSpPr>
            <p:nvPr/>
          </p:nvSpPr>
          <p:spPr bwMode="auto">
            <a:xfrm>
              <a:off x="758523" y="2767079"/>
              <a:ext cx="5048114" cy="882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내 모든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암호알고리즘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및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동작모드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상세설명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사용방법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 상태 등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상호배제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메커니즘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6962" y="3459023"/>
            <a:ext cx="7750480" cy="276999"/>
            <a:chOff x="766254" y="3208160"/>
            <a:chExt cx="7750480" cy="276999"/>
          </a:xfrm>
        </p:grpSpPr>
        <p:sp>
          <p:nvSpPr>
            <p:cNvPr id="52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통합경계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96962" y="3862838"/>
            <a:ext cx="7750480" cy="879505"/>
            <a:chOff x="766254" y="3208160"/>
            <a:chExt cx="7750480" cy="879505"/>
          </a:xfrm>
        </p:grpSpPr>
        <p:sp>
          <p:nvSpPr>
            <p:cNvPr id="55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87950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암호모듈과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연결된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구성요소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하드웨어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하이브리드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모듈의 모든 구성 요소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물리적 포트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논리적 인터페이스 및 모든 입출력 경로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96962" y="4869160"/>
            <a:ext cx="7750480" cy="586760"/>
            <a:chOff x="766254" y="3208160"/>
            <a:chExt cx="7750480" cy="586760"/>
          </a:xfrm>
        </p:grpSpPr>
        <p:sp>
          <p:nvSpPr>
            <p:cNvPr id="58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5867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노출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시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안전을 손상시킬 수 있는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보안관련 정보 명세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중요 보안매개변수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(SSP =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핵심 보안매개변수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(CSP) +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공개 보안매개변수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(PSP))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01FF0B-EBAA-4CD3-A550-6C2B02DD5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41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672324"/>
      </p:ext>
    </p:extLst>
  </p:cSld>
  <p:clrMapOvr>
    <a:masterClrMapping/>
  </p:clrMapOvr>
  <p:transition advClick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명세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227735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9256" y="1089795"/>
            <a:ext cx="101951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 경계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96962" y="1743452"/>
            <a:ext cx="6439334" cy="579646"/>
            <a:chOff x="745252" y="2325998"/>
            <a:chExt cx="6439334" cy="579646"/>
          </a:xfrm>
        </p:grpSpPr>
        <p:sp>
          <p:nvSpPr>
            <p:cNvPr id="21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643656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구성요소의 경계에 의해 설정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되는 암호 경계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하드웨어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구성요소를 포함하는 집합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962" y="2503523"/>
            <a:ext cx="6608852" cy="276999"/>
            <a:chOff x="755753" y="2767079"/>
            <a:chExt cx="6608852" cy="276999"/>
          </a:xfrm>
        </p:grpSpPr>
        <p:sp>
          <p:nvSpPr>
            <p:cNvPr id="24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알고리즘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프로세스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구성요소를 포함하는 범위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96962" y="2960948"/>
            <a:ext cx="7750480" cy="276999"/>
            <a:chOff x="766254" y="3208160"/>
            <a:chExt cx="7750480" cy="276999"/>
          </a:xfrm>
        </p:grpSpPr>
        <p:sp>
          <p:nvSpPr>
            <p:cNvPr id="27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유형에 따른 명확한 경계 범위 기술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326802" y="3762402"/>
          <a:ext cx="8496302" cy="2762224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86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736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6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/>
                        <a:t>암호모듈</a:t>
                      </a:r>
                      <a:r>
                        <a:rPr lang="ko-KR" altLang="en-US" sz="1400" baseline="0" dirty="0"/>
                        <a:t> 유형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경계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HM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하드웨어 구성요소의 모든 집합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회로 보드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회로기판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배선 등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운영체제를 포함할 수 있는 펌웨어 등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479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SM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실행 가능한 파일 또는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암호모듈의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구성 파일의 집합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1937"/>
                  </a:ext>
                </a:extLst>
              </a:tr>
              <a:tr h="479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FM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84232"/>
                  </a:ext>
                </a:extLst>
              </a:tr>
              <a:tr h="479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HSM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하드웨어 구성요소 경계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별도로 분리된 소프트웨어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펌웨어 구성요소 경계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각 구성요소의 모든 포트 및 인터페이스의 집합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4679"/>
                  </a:ext>
                </a:extLst>
              </a:tr>
              <a:tr h="479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HFM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56434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52A766-F70E-4178-A8F4-5F7F1296F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42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508538"/>
      </p:ext>
    </p:extLst>
  </p:cSld>
  <p:clrMapOvr>
    <a:masterClrMapping/>
  </p:clrMapOvr>
  <p:transition advClick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명세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2"/>
            <a:ext cx="8222506" cy="219474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94522" y="1089795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동작모드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96962" y="1743452"/>
            <a:ext cx="7951752" cy="579646"/>
            <a:chOff x="745252" y="2325998"/>
            <a:chExt cx="7951752" cy="579646"/>
          </a:xfrm>
        </p:grpSpPr>
        <p:sp>
          <p:nvSpPr>
            <p:cNvPr id="21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동작모드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필수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암호알고리즘만 사용 가능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하나 이상의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알고리즘 동작 필수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96962" y="2564904"/>
            <a:ext cx="7750480" cy="579646"/>
            <a:chOff x="766254" y="3208160"/>
            <a:chExt cx="7750480" cy="579646"/>
          </a:xfrm>
        </p:grpSpPr>
        <p:sp>
          <p:nvSpPr>
            <p:cNvPr id="27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동작모드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선택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암호알고리즘 사용 가능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암호알고리즘 포함 가능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36698" y="3465004"/>
            <a:ext cx="672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※ </a:t>
            </a:r>
            <a:r>
              <a:rPr lang="ko-KR" altLang="en-US" sz="1400" b="1" dirty="0" err="1">
                <a:latin typeface="+mn-ea"/>
                <a:ea typeface="+mn-ea"/>
              </a:rPr>
              <a:t>검증대상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동작모드와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비검증대상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동작모드의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CSP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는 독립적으로 분리되어야 함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544111"/>
              </p:ext>
            </p:extLst>
          </p:nvPr>
        </p:nvGraphicFramePr>
        <p:xfrm>
          <a:off x="326802" y="3987897"/>
          <a:ext cx="8496302" cy="2536728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2048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34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48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설명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정상동작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(Normal operation)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보호함수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서비스 및 프로세스의 전체 집합을 사용 또는 구성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가능한 상태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검증대상 동작모드로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암호모듈이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수행되어야 함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109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기능제한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동작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(Degraded operation)</a:t>
                      </a:r>
                    </a:p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오류가 발생한 알고리즘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보호함수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서비스 및 프로세스 사용 제한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오류 상태를 일으킨 메커니즘이나 기능과 분리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오류 상태에서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동작 전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자가시험을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통과해야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기능제한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동작모드로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유지 가능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4222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F6596-2BF6-4246-82DE-6CB474210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43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453419"/>
      </p:ext>
    </p:extLst>
  </p:cSld>
  <p:clrMapOvr>
    <a:masterClrMapping/>
  </p:clrMapOvr>
  <p:transition advClick="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인터페이스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134125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5" y="1052514"/>
            <a:ext cx="3788744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5" y="1052513"/>
            <a:ext cx="42981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4895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암호모듈의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논리적 정보 흐름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44204" cy="553998"/>
            <a:chOff x="745252" y="2325998"/>
            <a:chExt cx="7944204" cy="553998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5539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논리적 정보 흐름이 암호 경계의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입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출구로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 식별되는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물리적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접근지점과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 논리적 인터페이스에 제한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되어야 함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26802" y="2914569"/>
          <a:ext cx="8496302" cy="3610058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86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736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77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설명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 입력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외부로부터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암호모듈에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입력되어 처리되는 모든 데이터 입력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평문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암호문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SSP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 출력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암호모듈로부터 출력되는 모든 데이터 출력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42228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제어 입력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동작을 제어하는 모든 입력 명령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신호 및 제어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함수 호출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클럭 입력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스위치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버튼 등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7749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상태 출력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상태를 표시하는 모든 출력 신호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표시기 및 상태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오류 표시기</a:t>
                      </a:r>
                      <a:r>
                        <a:rPr lang="en-US" altLang="ko-KR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응답코드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소리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Led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표시 등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78850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제어 출력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동작상태를 제어하거나 표시하는 모든 출력 명령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신호 및 제어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다른 모듈</a:t>
                      </a:r>
                      <a:r>
                        <a:rPr lang="en-US" altLang="ko-KR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구성요소가 물리적으로 분리된 경우</a:t>
                      </a:r>
                      <a:r>
                        <a:rPr lang="en-US" altLang="ko-KR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에 입력시키는 제어 명령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252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6834D-AEF4-48BB-96C8-C3059A0E6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117121"/>
      </p:ext>
    </p:extLst>
  </p:cSld>
  <p:clrMapOvr>
    <a:masterClrMapping/>
  </p:clrMapOvr>
  <p:transition advClick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 err="1">
                <a:latin typeface="+mn-ea"/>
                <a:ea typeface="+mn-ea"/>
              </a:rPr>
              <a:t>암호모듈</a:t>
            </a:r>
            <a:r>
              <a:rPr lang="ko-KR" altLang="en-US" sz="3000" b="1" spc="-150" dirty="0">
                <a:latin typeface="+mn-ea"/>
                <a:ea typeface="+mn-ea"/>
              </a:rPr>
              <a:t> 인터페이스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21" name="직각 삼각형 20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6208" y="1259653"/>
            <a:ext cx="8222506" cy="479763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2224" y="1052514"/>
            <a:ext cx="51778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71"/>
          <p:cNvSpPr/>
          <p:nvPr/>
        </p:nvSpPr>
        <p:spPr>
          <a:xfrm>
            <a:off x="381904" y="1052513"/>
            <a:ext cx="56226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19466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요구사항 세부항목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보안수준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1,2,3,4 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공통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96962" y="1743452"/>
            <a:ext cx="7951752" cy="1184940"/>
            <a:chOff x="745252" y="2325998"/>
            <a:chExt cx="7951752" cy="1184940"/>
          </a:xfrm>
        </p:grpSpPr>
        <p:sp>
          <p:nvSpPr>
            <p:cNvPr id="27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118494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물리적 포트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와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논리적 인터페이스 명세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물리적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입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출력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 포트의 핀 할당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물리적 배치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포트를 통한 신호 개요 및 시퀀스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논리적 인터페이스와 물리적 포트 간의 대응관계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  <a:sym typeface="Wingdings" panose="05000000000000000000" pitchFamily="2" charset="2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: 5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개 논리적 인터페이스 신호 명칭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세부 기능 및 동작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6962" y="3062786"/>
            <a:ext cx="7941250" cy="1159292"/>
            <a:chOff x="755753" y="2767079"/>
            <a:chExt cx="7941250" cy="1159292"/>
          </a:xfrm>
        </p:grpSpPr>
        <p:sp>
          <p:nvSpPr>
            <p:cNvPr id="30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11592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모든 정보 흐름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및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물리적 접근 지점 명세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정보 흐름 블록도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–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논리적 인터페이스에 대한 정보 흐름과 물리적 포트와의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b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</a:b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접근 지점 관계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정확히 명시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정보 흐름의 논리적 분리 방법 명세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6962" y="4356472"/>
            <a:ext cx="7750480" cy="553998"/>
            <a:chOff x="766254" y="3208160"/>
            <a:chExt cx="7750480" cy="553998"/>
          </a:xfrm>
        </p:grpSpPr>
        <p:sp>
          <p:nvSpPr>
            <p:cNvPr id="34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5539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수동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주입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 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로드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제로화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오류 상태 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데이터 출력 금지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96962" y="5044864"/>
            <a:ext cx="7750480" cy="276999"/>
            <a:chOff x="766254" y="3208160"/>
            <a:chExt cx="7750480" cy="276999"/>
          </a:xfrm>
        </p:grpSpPr>
        <p:sp>
          <p:nvSpPr>
            <p:cNvPr id="37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오류 상태 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제어 출력 인터페이스를 통한 모든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제어 출력 금지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96962" y="5456257"/>
            <a:ext cx="7750480" cy="276999"/>
            <a:chOff x="766254" y="3208160"/>
            <a:chExt cx="7750480" cy="276999"/>
          </a:xfrm>
        </p:grpSpPr>
        <p:sp>
          <p:nvSpPr>
            <p:cNvPr id="40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정보간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물리적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논리적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 분리 방법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  <a:sym typeface="Wingdings" panose="05000000000000000000" pitchFamily="2" charset="2"/>
                </a:rPr>
                <a:t> 제시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10DE11-3DE9-4FC2-BF75-8D3252178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45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624464"/>
      </p:ext>
    </p:extLst>
  </p:cSld>
  <p:clrMapOvr>
    <a:masterClrMapping/>
  </p:clrMapOvr>
  <p:transition advClick="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역할</a:t>
            </a:r>
            <a:r>
              <a:rPr lang="en-US" altLang="ko-KR" sz="3000" b="1" spc="-150" dirty="0">
                <a:latin typeface="+mn-ea"/>
                <a:ea typeface="+mn-ea"/>
              </a:rPr>
              <a:t>, </a:t>
            </a:r>
            <a:r>
              <a:rPr lang="ko-KR" altLang="en-US" sz="3000" b="1" spc="-150" dirty="0">
                <a:latin typeface="+mn-ea"/>
                <a:ea typeface="+mn-ea"/>
              </a:rPr>
              <a:t>서비스 및 인증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91580" y="1124744"/>
            <a:ext cx="7560840" cy="936104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암호모듈의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 역할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과 각 역할에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대응하는 서비스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및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보안수준에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따른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인증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을 통한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접근 통제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34640" y="2312876"/>
            <a:ext cx="8485509" cy="3996443"/>
          </a:xfrm>
          <a:prstGeom prst="roundRect">
            <a:avLst>
              <a:gd name="adj" fmla="val 2290"/>
            </a:avLst>
          </a:prstGeom>
          <a:solidFill>
            <a:schemeClr val="bg1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897448" y="2702192"/>
            <a:ext cx="3562488" cy="3234068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1600" b="1" dirty="0" err="1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암호모듈</a:t>
            </a:r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ko-KR" altLang="en-US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86596" y="3127948"/>
            <a:ext cx="2985308" cy="262829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암호관리자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역할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·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초기화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삭제 서비스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·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관리기능 서비스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74857" y="3956040"/>
            <a:ext cx="2409016" cy="165972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일반운영자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역할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·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보안서비스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</a:t>
            </a:r>
            <a:r>
              <a:rPr lang="ko-KR" altLang="en-US" sz="11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버전정보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표시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상태 표시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</a:t>
            </a:r>
            <a:r>
              <a:rPr lang="ko-KR" altLang="en-US" sz="11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자가시험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수행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</a:t>
            </a:r>
            <a:r>
              <a:rPr lang="ko-KR" altLang="en-US" sz="11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검증대상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암호알고리즘 수행</a:t>
            </a:r>
            <a:endParaRPr lang="en-US" altLang="ko-KR" sz="11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</a:t>
            </a:r>
            <a:r>
              <a:rPr lang="ko-KR" altLang="en-US" sz="11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제로화 수행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63688" y="3310828"/>
            <a:ext cx="26829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99012" y="3303851"/>
            <a:ext cx="241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암호모듈</a:t>
            </a:r>
            <a:r>
              <a:rPr lang="ko-KR" altLang="en-US" sz="1200" dirty="0"/>
              <a:t> 서비스 사용</a:t>
            </a:r>
            <a:r>
              <a:rPr lang="en-US" altLang="ko-KR" sz="1200" dirty="0"/>
              <a:t>/</a:t>
            </a:r>
            <a:r>
              <a:rPr lang="ko-KR" altLang="en-US" sz="1200" dirty="0"/>
              <a:t>접근 요청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411760" y="3792148"/>
            <a:ext cx="20348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85927" y="3851772"/>
            <a:ext cx="24122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수준별 인증 메커니즘 수행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endParaRPr lang="en-US" altLang="ko-KR" sz="4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/>
              <a:t> 수준 </a:t>
            </a:r>
            <a:r>
              <a:rPr lang="en-US" altLang="ko-KR" sz="1200" dirty="0"/>
              <a:t>1 : </a:t>
            </a:r>
            <a:r>
              <a:rPr lang="ko-KR" altLang="en-US" sz="1200" dirty="0" err="1"/>
              <a:t>운영환경</a:t>
            </a:r>
            <a:r>
              <a:rPr lang="ko-KR" altLang="en-US" sz="1200" dirty="0"/>
              <a:t> 종속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수준 </a:t>
            </a:r>
            <a:r>
              <a:rPr lang="en-US" altLang="ko-KR" sz="1200" dirty="0"/>
              <a:t>2 : </a:t>
            </a:r>
            <a:r>
              <a:rPr lang="ko-KR" altLang="en-US" sz="1200" dirty="0"/>
              <a:t>역할기반인증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수준 </a:t>
            </a:r>
            <a:r>
              <a:rPr lang="en-US" altLang="ko-KR" sz="1200" dirty="0"/>
              <a:t>3 : </a:t>
            </a:r>
            <a:r>
              <a:rPr lang="ko-KR" altLang="en-US" sz="1200" dirty="0"/>
              <a:t>신원기반인증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수준 </a:t>
            </a:r>
            <a:r>
              <a:rPr lang="en-US" altLang="ko-KR" sz="1200" dirty="0"/>
              <a:t>4 : </a:t>
            </a:r>
            <a:r>
              <a:rPr lang="ko-KR" altLang="en-US" sz="1200" dirty="0"/>
              <a:t>다중체계인증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879812" y="5075024"/>
            <a:ext cx="15667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50087" y="5081132"/>
            <a:ext cx="241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역할에 따른 서비스 이용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-2567998" y="986333"/>
            <a:ext cx="4672182" cy="28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93875936" descr="DRW00001cf04c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3" y="3851772"/>
            <a:ext cx="1386142" cy="9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86736" y="4939432"/>
            <a:ext cx="750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사용자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7E74E1-F5F9-4C24-8BEA-8E1AE553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46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618654"/>
      </p:ext>
    </p:extLst>
  </p:cSld>
  <p:clrMapOvr>
    <a:masterClrMapping/>
  </p:clrMapOvr>
  <p:transition advClick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역할</a:t>
            </a:r>
            <a:r>
              <a:rPr lang="en-US" altLang="ko-KR" sz="3000" b="1" spc="-150" dirty="0">
                <a:latin typeface="+mn-ea"/>
                <a:ea typeface="+mn-ea"/>
              </a:rPr>
              <a:t>, </a:t>
            </a:r>
            <a:r>
              <a:rPr lang="ko-KR" altLang="en-US" sz="3000" b="1" spc="-150" dirty="0">
                <a:latin typeface="+mn-ea"/>
                <a:ea typeface="+mn-ea"/>
              </a:rPr>
              <a:t>서비스 및 인증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1" name="직각 삼각형 10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208" y="1259653"/>
            <a:ext cx="8222506" cy="486964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94522" y="1089795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요구사항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96962" y="1743452"/>
            <a:ext cx="6439334" cy="579646"/>
            <a:chOff x="745252" y="2325998"/>
            <a:chExt cx="6439334" cy="579646"/>
          </a:xfrm>
        </p:grpSpPr>
        <p:sp>
          <p:nvSpPr>
            <p:cNvPr id="17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643656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일반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인가된 역할 지원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및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상응하는 서비스 제공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962" y="2504452"/>
            <a:ext cx="7941251" cy="579646"/>
            <a:chOff x="755753" y="2767079"/>
            <a:chExt cx="7941251" cy="579646"/>
          </a:xfrm>
        </p:grpSpPr>
        <p:sp>
          <p:nvSpPr>
            <p:cNvPr id="20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2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역할 정의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1, 2, 3, 4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공통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적어도 하나의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암호관리자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역할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지원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사용자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유지관리 역할 지원 가능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96962" y="3265452"/>
            <a:ext cx="7750480" cy="882293"/>
            <a:chOff x="766254" y="3208160"/>
            <a:chExt cx="7750480" cy="882293"/>
          </a:xfrm>
        </p:grpSpPr>
        <p:sp>
          <p:nvSpPr>
            <p:cNvPr id="23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882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서비스 동작 및 기능 명세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1, 2, 3, 4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공통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명칭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버전정보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표시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상태출력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보호함수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수행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제로화 수행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우회기능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 초기화된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암호출력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기능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로드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96962" y="4329100"/>
            <a:ext cx="7750480" cy="1487587"/>
            <a:chOff x="766254" y="3208160"/>
            <a:chExt cx="7750480" cy="1487587"/>
          </a:xfrm>
        </p:grpSpPr>
        <p:sp>
          <p:nvSpPr>
            <p:cNvPr id="26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14875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보안수준에 따른 인증 메커니즘 명세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lvl="0"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보안수준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인증 메커니즘이 요구되지 않음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운영환경 이용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  <a:p>
              <a:pPr lvl="0"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보안수준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역할기반인증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admin/user)</a:t>
              </a:r>
            </a:p>
            <a:p>
              <a:pPr lvl="0"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보안수준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신원기반인증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인증서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지문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  <a:p>
              <a:pPr lvl="0"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보안수준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다중체계 신원기반인증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ID/</a:t>
              </a:r>
              <a:r>
                <a:rPr lang="en-US" altLang="ko-KR" b="1" spc="-150" dirty="0" err="1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PW+token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인증서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+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지문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ko-KR" altLang="en-US" b="1" spc="-15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2933DD-2721-434A-8335-08A0F5FE1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47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653904"/>
      </p:ext>
    </p:extLst>
  </p:cSld>
  <p:clrMapOvr>
    <a:masterClrMapping/>
  </p:clrMapOvr>
  <p:transition advClick="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latin typeface="+mn-ea"/>
                <a:ea typeface="+mn-ea"/>
              </a:rPr>
              <a:t>소프트웨어</a:t>
            </a:r>
            <a:r>
              <a:rPr lang="en-US" altLang="ko-KR" sz="3000" b="1" spc="-150" dirty="0">
                <a:latin typeface="+mn-ea"/>
                <a:ea typeface="+mn-ea"/>
              </a:rPr>
              <a:t>/</a:t>
            </a:r>
            <a:r>
              <a:rPr lang="ko-KR" altLang="en-US" sz="3000" b="1" spc="-150" dirty="0">
                <a:latin typeface="+mn-ea"/>
                <a:ea typeface="+mn-ea"/>
              </a:rPr>
              <a:t>펌웨어 보안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400555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3" y="1052514"/>
            <a:ext cx="6293851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69984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9084" y="1099982"/>
            <a:ext cx="562012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암호모듈의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소프트웨어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20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펌웨어 구성요소에 대한 보안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51752" cy="1790234"/>
            <a:chOff x="745252" y="2325998"/>
            <a:chExt cx="7951752" cy="1790234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179023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 경계 내 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구성요소에 대한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무결성 검증 방법 명세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1)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무결성 기법 사용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2)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전자서명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메시지 인증코드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선택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3, 4)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전자서명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※ HM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에 포함된 펌웨어에 대해서는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EDC(16-bit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이상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코드 적용 가능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※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자체 무결성 검증 또는 다른 검증필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무결성 검증 활용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96962" y="3728725"/>
            <a:ext cx="7750480" cy="276999"/>
            <a:chOff x="766254" y="3208160"/>
            <a:chExt cx="7750480" cy="276999"/>
          </a:xfrm>
        </p:grpSpPr>
        <p:sp>
          <p:nvSpPr>
            <p:cNvPr id="25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외부에서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로드된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구성요소에 대한 무결성 검증 방법 명세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96962" y="4200763"/>
            <a:ext cx="7750480" cy="276999"/>
            <a:chOff x="766254" y="3208160"/>
            <a:chExt cx="7750480" cy="276999"/>
          </a:xfrm>
        </p:grpSpPr>
        <p:sp>
          <p:nvSpPr>
            <p:cNvPr id="28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무결성 검증을 위한 키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는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내에 존재할 수 있으나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에 포함 안됨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6962" y="4672801"/>
            <a:ext cx="7750480" cy="276999"/>
            <a:chOff x="766254" y="3208160"/>
            <a:chExt cx="7750480" cy="276999"/>
          </a:xfrm>
        </p:grpSpPr>
        <p:sp>
          <p:nvSpPr>
            <p:cNvPr id="31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운영자가 인터페이스를 통해 무결성 검증을 수행하는 방법 명세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F2CB6C-5B65-479E-86CE-7C7D7EC38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48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74033"/>
      </p:ext>
    </p:extLst>
  </p:cSld>
  <p:clrMapOvr>
    <a:masterClrMapping/>
  </p:clrMapOvr>
  <p:transition advClick="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latin typeface="+mn-ea"/>
                <a:ea typeface="+mn-ea"/>
              </a:rPr>
              <a:t>운영환경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220535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2" y="1052514"/>
            <a:ext cx="3246263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357802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51752" cy="579646"/>
            <a:chOff x="745252" y="2325998"/>
            <a:chExt cx="7951752" cy="579646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하이브리드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모듈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모듈 구성요소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플랫폼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운영체제 등 정보 정의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2564904"/>
            <a:ext cx="7750480" cy="579646"/>
            <a:chOff x="766254" y="3208160"/>
            <a:chExt cx="7750480" cy="579646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하드웨어 모듈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내부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펌웨어를 수행하는 운영체제 정의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1560" y="1099982"/>
            <a:ext cx="282128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운영환경 </a:t>
            </a:r>
            <a:r>
              <a:rPr lang="ko-KR" altLang="en-US" sz="20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구성요소의 관리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1" name="직각 삼각형 30"/>
          <p:cNvSpPr/>
          <p:nvPr/>
        </p:nvSpPr>
        <p:spPr>
          <a:xfrm rot="16200000" flipH="1">
            <a:off x="413960" y="4398039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6208" y="4212205"/>
            <a:ext cx="8222506" cy="19893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02224" y="4005065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71"/>
          <p:cNvSpPr/>
          <p:nvPr/>
        </p:nvSpPr>
        <p:spPr>
          <a:xfrm>
            <a:off x="381904" y="4005064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94522" y="4042346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요구사항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796962" y="4696003"/>
            <a:ext cx="7941250" cy="276999"/>
            <a:chOff x="745252" y="2325998"/>
            <a:chExt cx="7941250" cy="276999"/>
          </a:xfrm>
        </p:grpSpPr>
        <p:sp>
          <p:nvSpPr>
            <p:cNvPr id="37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동작하는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운영환경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운영체제 등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명세 및 설정에 대한 보안정책문서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96962" y="5178737"/>
            <a:ext cx="7941251" cy="276999"/>
            <a:chOff x="755753" y="2767079"/>
            <a:chExt cx="7941251" cy="276999"/>
          </a:xfrm>
        </p:grpSpPr>
        <p:sp>
          <p:nvSpPr>
            <p:cNvPr id="40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스스로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를 제어</a:t>
              </a:r>
              <a:r>
                <a:rPr lang="en-US" altLang="ko-KR" sz="16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sz="16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비인가 접근</a:t>
              </a:r>
              <a:r>
                <a:rPr lang="en-US" altLang="ko-KR" sz="16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6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등</a:t>
              </a:r>
              <a:r>
                <a:rPr lang="en-US" altLang="ko-KR" sz="16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하는 운영체제 메커니즘 명세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96962" y="5661471"/>
            <a:ext cx="7750480" cy="276999"/>
            <a:chOff x="766254" y="3208160"/>
            <a:chExt cx="7750480" cy="276999"/>
          </a:xfrm>
        </p:grpSpPr>
        <p:sp>
          <p:nvSpPr>
            <p:cNvPr id="43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접근통제 메커니즘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감사 메커니즘 명세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검증기관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허가 여부 명세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2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이상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D4AF05-D088-49D2-AA38-5225989D1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49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16517"/>
      </p:ext>
    </p:extLst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14" y="3321610"/>
            <a:ext cx="3546295" cy="1295522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34" name="대각선 방향의 모서리가 잘린 사각형 19"/>
          <p:cNvSpPr/>
          <p:nvPr/>
        </p:nvSpPr>
        <p:spPr bwMode="auto">
          <a:xfrm flipH="1">
            <a:off x="4603936" y="1922756"/>
            <a:ext cx="4324545" cy="1758272"/>
          </a:xfrm>
          <a:prstGeom prst="round2SameRect">
            <a:avLst>
              <a:gd name="adj1" fmla="val 4136"/>
              <a:gd name="adj2" fmla="val 0"/>
            </a:avLst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127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44"/>
          <p:cNvGrpSpPr/>
          <p:nvPr/>
        </p:nvGrpSpPr>
        <p:grpSpPr>
          <a:xfrm>
            <a:off x="4653492" y="1977062"/>
            <a:ext cx="4227246" cy="268180"/>
            <a:chOff x="1041994" y="3525339"/>
            <a:chExt cx="2088891" cy="372097"/>
          </a:xfrm>
        </p:grpSpPr>
        <p:sp>
          <p:nvSpPr>
            <p:cNvPr id="36" name="대각선 방향의 모서리가 잘린 사각형 13"/>
            <p:cNvSpPr/>
            <p:nvPr/>
          </p:nvSpPr>
          <p:spPr bwMode="auto">
            <a:xfrm flipH="1">
              <a:off x="1041994" y="3525339"/>
              <a:ext cx="2088000" cy="371583"/>
            </a:xfrm>
            <a:prstGeom prst="round2SameRect">
              <a:avLst/>
            </a:prstGeom>
            <a:solidFill>
              <a:srgbClr val="004EA1"/>
            </a:solidFill>
            <a:ln w="6350">
              <a:solidFill>
                <a:schemeClr val="bg1"/>
              </a:solidFill>
            </a:ln>
            <a:effectLst>
              <a:outerShdw blurRad="381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대각선 방향의 모서리가 잘린 사각형 19"/>
            <p:cNvSpPr/>
            <p:nvPr/>
          </p:nvSpPr>
          <p:spPr bwMode="auto">
            <a:xfrm flipH="1">
              <a:off x="1042885" y="3547200"/>
              <a:ext cx="2088000" cy="336514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0904" y="3528105"/>
              <a:ext cx="1888597" cy="3693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암호기술 악용 급증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657343" y="2250082"/>
            <a:ext cx="4242048" cy="1413472"/>
          </a:xfrm>
          <a:prstGeom prst="rect">
            <a:avLst/>
          </a:prstGeom>
          <a:noFill/>
        </p:spPr>
        <p:txBody>
          <a:bodyPr wrap="square" lIns="108000" rIns="36000" rtlCol="0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l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최근 사이버 범죄에 랜섬웨어</a:t>
            </a:r>
            <a:r>
              <a:rPr kumimoji="1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악성코드 난독화 등 암호 기술이 악용 되는 사례가 발생하여 피해가 증가하는 추세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28377" y="2825320"/>
            <a:ext cx="3754433" cy="855708"/>
            <a:chOff x="728377" y="3174084"/>
            <a:chExt cx="3754433" cy="855708"/>
          </a:xfrm>
        </p:grpSpPr>
        <p:sp>
          <p:nvSpPr>
            <p:cNvPr id="40" name="대각선 방향의 모서리가 잘린 사각형 19"/>
            <p:cNvSpPr/>
            <p:nvPr/>
          </p:nvSpPr>
          <p:spPr bwMode="auto">
            <a:xfrm flipH="1">
              <a:off x="728377" y="3174084"/>
              <a:ext cx="3754433" cy="855708"/>
            </a:xfrm>
            <a:prstGeom prst="round2SameRect">
              <a:avLst>
                <a:gd name="adj1" fmla="val 3695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4D9901"/>
              </a:solidFill>
            </a:ln>
            <a:effectLst>
              <a:outerShdw blurRad="127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4"/>
            <p:cNvGrpSpPr/>
            <p:nvPr/>
          </p:nvGrpSpPr>
          <p:grpSpPr>
            <a:xfrm>
              <a:off x="771400" y="3195737"/>
              <a:ext cx="3668395" cy="348248"/>
              <a:chOff x="1041994" y="3485692"/>
              <a:chExt cx="2088000" cy="418463"/>
            </a:xfrm>
          </p:grpSpPr>
          <p:sp>
            <p:nvSpPr>
              <p:cNvPr id="45" name="대각선 방향의 모서리가 잘린 사각형 13"/>
              <p:cNvSpPr/>
              <p:nvPr/>
            </p:nvSpPr>
            <p:spPr bwMode="auto">
              <a:xfrm flipH="1">
                <a:off x="1041994" y="3485692"/>
                <a:ext cx="2088000" cy="343506"/>
              </a:xfrm>
              <a:prstGeom prst="round2SameRect">
                <a:avLst>
                  <a:gd name="adj1" fmla="val 12257"/>
                  <a:gd name="adj2" fmla="val 0"/>
                </a:avLst>
              </a:prstGeom>
              <a:solidFill>
                <a:srgbClr val="4D9901"/>
              </a:solidFill>
              <a:ln w="6350">
                <a:solidFill>
                  <a:schemeClr val="bg1"/>
                </a:solidFill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1270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6" name="대각선 방향의 모서리가 잘린 사각형 19"/>
              <p:cNvSpPr/>
              <p:nvPr/>
            </p:nvSpPr>
            <p:spPr bwMode="auto">
              <a:xfrm flipH="1">
                <a:off x="1041994" y="3485694"/>
                <a:ext cx="2088000" cy="418461"/>
              </a:xfrm>
              <a:prstGeom prst="round2SameRect">
                <a:avLst/>
              </a:prstGeom>
              <a:gradFill>
                <a:gsLst>
                  <a:gs pos="50000">
                    <a:schemeClr val="bg1">
                      <a:alpha val="15000"/>
                    </a:schemeClr>
                  </a:gs>
                  <a:gs pos="51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60904" y="3534811"/>
                <a:ext cx="1888597" cy="3031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암호산업 활성화 기반 부족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764191" y="3532213"/>
              <a:ext cx="3667189" cy="415498"/>
            </a:xfrm>
            <a:prstGeom prst="rect">
              <a:avLst/>
            </a:prstGeom>
            <a:noFill/>
          </p:spPr>
          <p:txBody>
            <a:bodyPr wrap="square" lIns="108000" rIns="3600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국내 중소기업의 암호기술에 대한 전문역량 및 기술이 부족하여 암호기술 자체 개발이 어려움</a:t>
              </a:r>
              <a:endParaRPr kumimoji="1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5388" y="1934289"/>
            <a:ext cx="3863163" cy="819308"/>
            <a:chOff x="725388" y="1673873"/>
            <a:chExt cx="3863163" cy="819308"/>
          </a:xfrm>
        </p:grpSpPr>
        <p:sp>
          <p:nvSpPr>
            <p:cNvPr id="9" name="대각선 방향의 모서리가 잘린 사각형 19"/>
            <p:cNvSpPr/>
            <p:nvPr/>
          </p:nvSpPr>
          <p:spPr bwMode="auto">
            <a:xfrm flipH="1">
              <a:off x="725388" y="1673873"/>
              <a:ext cx="3748943" cy="819308"/>
            </a:xfrm>
            <a:prstGeom prst="round2SameRect">
              <a:avLst>
                <a:gd name="adj1" fmla="val 4136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004EA1"/>
              </a:solidFill>
            </a:ln>
            <a:effectLst>
              <a:outerShdw blurRad="127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20000"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44"/>
            <p:cNvGrpSpPr/>
            <p:nvPr/>
          </p:nvGrpSpPr>
          <p:grpSpPr>
            <a:xfrm>
              <a:off x="768348" y="1699810"/>
              <a:ext cx="3663032" cy="278100"/>
              <a:chOff x="1041994" y="3485692"/>
              <a:chExt cx="2088000" cy="418461"/>
            </a:xfrm>
          </p:grpSpPr>
          <p:sp>
            <p:nvSpPr>
              <p:cNvPr id="11" name="대각선 방향의 모서리가 잘린 사각형 13"/>
              <p:cNvSpPr/>
              <p:nvPr/>
            </p:nvSpPr>
            <p:spPr bwMode="auto">
              <a:xfrm flipH="1">
                <a:off x="1041994" y="3485692"/>
                <a:ext cx="2088000" cy="418461"/>
              </a:xfrm>
              <a:prstGeom prst="round2SameRect">
                <a:avLst/>
              </a:prstGeom>
              <a:solidFill>
                <a:srgbClr val="004EA1"/>
              </a:solidFill>
              <a:ln w="6350">
                <a:solidFill>
                  <a:schemeClr val="bg1"/>
                </a:solidFill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1270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" name="대각선 방향의 모서리가 잘린 사각형 19"/>
              <p:cNvSpPr/>
              <p:nvPr/>
            </p:nvSpPr>
            <p:spPr bwMode="auto">
              <a:xfrm flipH="1">
                <a:off x="1041994" y="3485692"/>
                <a:ext cx="2088000" cy="418461"/>
              </a:xfrm>
              <a:prstGeom prst="round2SameRect">
                <a:avLst/>
              </a:prstGeom>
              <a:gradFill>
                <a:gsLst>
                  <a:gs pos="50000">
                    <a:schemeClr val="bg1">
                      <a:alpha val="15000"/>
                    </a:schemeClr>
                  </a:gs>
                  <a:gs pos="51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20000"/>
                  <a:buFontTx/>
                  <a:buNone/>
                  <a:tabLst/>
                  <a:defRPr/>
                </a:pP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60904" y="3501673"/>
                <a:ext cx="1888597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ICT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환경변화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solidFill>
                      <a:prstClr val="white">
                        <a:alpha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63373" y="1995534"/>
              <a:ext cx="3825178" cy="438824"/>
            </a:xfrm>
            <a:prstGeom prst="rect">
              <a:avLst/>
            </a:prstGeom>
            <a:noFill/>
          </p:spPr>
          <p:txBody>
            <a:bodyPr wrap="square" lIns="108000" rIns="36000" rtlCol="0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 인터넷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(IoT), 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양자 컴퓨팅 등 신규 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ICT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환경으로 빠르게</a:t>
              </a:r>
              <a:endParaRPr kumimoji="1"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8727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→ 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암호기술 활용 분야</a:t>
              </a:r>
              <a:r>
                <a:rPr kumimoji="1"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시스템도 다양화∙경량화 됨</a:t>
              </a:r>
            </a:p>
          </p:txBody>
        </p:sp>
      </p:grp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690393" y="3037278"/>
            <a:ext cx="4188541" cy="400110"/>
          </a:xfrm>
          <a:prstGeom prst="rect">
            <a:avLst/>
          </a:prstGeom>
          <a:noFill/>
        </p:spPr>
        <p:txBody>
          <a:bodyPr wrap="square" lIns="108000" rIns="36000" rtlCol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marR="0" lvl="0" indent="0" algn="just" defTabSz="8727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랜섬웨어 內 데이터 암호화에 사용된 암호키 복원을 통한 데이터 복구 가능한 사례 존재함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97070" y="4689140"/>
            <a:ext cx="7607378" cy="1246013"/>
            <a:chOff x="997070" y="4689140"/>
            <a:chExt cx="7607378" cy="1246013"/>
          </a:xfrm>
        </p:grpSpPr>
        <p:sp>
          <p:nvSpPr>
            <p:cNvPr id="101" name="TextBox 100"/>
            <p:cNvSpPr txBox="1"/>
            <p:nvPr/>
          </p:nvSpPr>
          <p:spPr>
            <a:xfrm>
              <a:off x="1062126" y="4689140"/>
              <a:ext cx="7406686" cy="119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spcBef>
                  <a:spcPts val="1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▶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신규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ICT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환경에 안전한 차세대 암호 원천기술 연구∙개발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lvl="0">
                <a:spcBef>
                  <a:spcPts val="100"/>
                </a:spcBef>
                <a:spcAft>
                  <a:spcPts val="200"/>
                </a:spcAft>
              </a:pP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▶ 국내 암호모듈검증</a:t>
              </a:r>
              <a:r>
                <a:rPr lang="en-US" altLang="ko-KR" sz="1600" b="1" dirty="0">
                  <a:solidFill>
                    <a:prstClr val="black"/>
                  </a:solidFill>
                  <a:latin typeface="+mn-ea"/>
                </a:rPr>
                <a:t>(KCMVP) </a:t>
              </a: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시험</a:t>
              </a:r>
              <a:r>
                <a:rPr lang="en-US" altLang="ko-KR" sz="1600" b="1" dirty="0">
                  <a:solidFill>
                    <a:prstClr val="black"/>
                  </a:solidFill>
                  <a:latin typeface="+mn-ea"/>
                </a:rPr>
                <a:t>∙</a:t>
              </a: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평가</a:t>
              </a:r>
              <a:endParaRPr lang="en-US" altLang="ko-KR" sz="1600" b="1" dirty="0">
                <a:solidFill>
                  <a:prstClr val="black"/>
                </a:solidFill>
                <a:latin typeface="+mn-ea"/>
              </a:endParaRPr>
            </a:p>
            <a:p>
              <a:pPr lvl="0">
                <a:spcBef>
                  <a:spcPts val="100"/>
                </a:spcBef>
                <a:spcAft>
                  <a:spcPts val="200"/>
                </a:spcAft>
              </a:pP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▶ 랜섬웨어 등 암호기술의 악용에 다른 암호 역기능 대응 방안 마련</a:t>
              </a:r>
              <a:endParaRPr lang="en-US" altLang="ko-KR" sz="1600" b="1" dirty="0">
                <a:solidFill>
                  <a:prstClr val="black"/>
                </a:solidFill>
                <a:latin typeface="+mn-ea"/>
              </a:endParaRPr>
            </a:p>
            <a:p>
              <a:pPr lvl="0">
                <a:spcBef>
                  <a:spcPts val="100"/>
                </a:spcBef>
                <a:spcAft>
                  <a:spcPts val="200"/>
                </a:spcAft>
              </a:pP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▶ 암호이용 기준</a:t>
              </a:r>
              <a:r>
                <a:rPr lang="en-US" altLang="ko-KR" sz="1600" b="1" dirty="0">
                  <a:solidFill>
                    <a:prstClr val="black"/>
                  </a:solidFill>
                  <a:latin typeface="+mn-ea"/>
                </a:rPr>
                <a:t>/</a:t>
              </a: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가이드 및 응용기술 개발</a:t>
              </a:r>
              <a:r>
                <a:rPr lang="en-US" altLang="ko-KR" sz="1600" b="1" dirty="0">
                  <a:solidFill>
                    <a:prstClr val="black"/>
                  </a:solidFill>
                  <a:latin typeface="+mn-ea"/>
                </a:rPr>
                <a:t>∙</a:t>
              </a:r>
              <a:r>
                <a:rPr lang="ko-KR" altLang="en-US" sz="1600" b="1" dirty="0">
                  <a:solidFill>
                    <a:prstClr val="black"/>
                  </a:solidFill>
                  <a:latin typeface="+mn-ea"/>
                </a:rPr>
                <a:t>배포 등 암호기술 이용 활성화 지원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97070" y="4689140"/>
              <a:ext cx="7607378" cy="1246013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제목 2">
            <a:extLst>
              <a:ext uri="{FF2B5EF4-FFF2-40B4-BE49-F238E27FC236}">
                <a16:creationId xmlns:a16="http://schemas.microsoft.com/office/drawing/2014/main" id="{35ECD103-DC63-4011-95EA-E63E63E942C4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  <p:sp>
        <p:nvSpPr>
          <p:cNvPr id="44" name="내용 개체 틀 1">
            <a:extLst>
              <a:ext uri="{FF2B5EF4-FFF2-40B4-BE49-F238E27FC236}">
                <a16:creationId xmlns:a16="http://schemas.microsoft.com/office/drawing/2014/main" id="{97432E5D-2F5D-474D-A7E1-6A50081FE03C}"/>
              </a:ext>
            </a:extLst>
          </p:cNvPr>
          <p:cNvSpPr txBox="1">
            <a:spLocks/>
          </p:cNvSpPr>
          <p:nvPr/>
        </p:nvSpPr>
        <p:spPr>
          <a:xfrm>
            <a:off x="628650" y="1376772"/>
            <a:ext cx="8371842" cy="47525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배경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목표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4605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4605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349971"/>
      </p:ext>
    </p:extLst>
  </p:cSld>
  <p:clrMapOvr>
    <a:masterClrMapping/>
  </p:clrMapOvr>
  <p:transition advClick="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latin typeface="+mn-ea"/>
                <a:ea typeface="+mn-ea"/>
              </a:rPr>
              <a:t>운영환경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44" name="직각 삼각형 43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26208" y="1259653"/>
            <a:ext cx="8222506" cy="418557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02225" y="1052514"/>
            <a:ext cx="3341683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71"/>
          <p:cNvSpPr/>
          <p:nvPr/>
        </p:nvSpPr>
        <p:spPr>
          <a:xfrm>
            <a:off x="381905" y="1052513"/>
            <a:ext cx="3722043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16314" y="1099982"/>
            <a:ext cx="251351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암호모듈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운영환경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유형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796962" y="1743452"/>
            <a:ext cx="7944204" cy="882293"/>
            <a:chOff x="745252" y="2325998"/>
            <a:chExt cx="7944204" cy="882293"/>
          </a:xfrm>
        </p:grpSpPr>
        <p:sp>
          <p:nvSpPr>
            <p:cNvPr id="51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882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불가능한 운영환경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(FW/HW)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프로그래밍 불가능한 펌웨어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추가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S/W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또는 펌웨어 로딩이 방지된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H/W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ROM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에 포함된 펌웨어 등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96962" y="2856256"/>
            <a:ext cx="7941250" cy="882293"/>
            <a:chOff x="755753" y="2767079"/>
            <a:chExt cx="7941250" cy="882293"/>
          </a:xfrm>
        </p:grpSpPr>
        <p:sp>
          <p:nvSpPr>
            <p:cNvPr id="54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882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제한적인 운영환경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(FW/HW)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특정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운영환경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위에서만 존재하는 변경 불가능한 정적 가상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운영환경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프로그래밍이 불가능한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PC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카드 위의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JAVA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가상 머신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96962" y="3969060"/>
            <a:ext cx="7750480" cy="1159292"/>
            <a:chOff x="766254" y="3208160"/>
            <a:chExt cx="7750480" cy="1159292"/>
          </a:xfrm>
        </p:grpSpPr>
        <p:sp>
          <p:nvSpPr>
            <p:cNvPr id="57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11592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</a:t>
              </a:r>
              <a:r>
                <a:rPr lang="ko-KR" altLang="en-US" b="1" spc="-15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가능한 운영환경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(SW)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기능을 추가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삭제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변경하기 위해 바뀔 수 있는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운영환경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일반 목적의 운영체제</a:t>
              </a:r>
              <a:b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</a:b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기능 포함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컴퓨터 운영체제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0DCBEE-709C-456B-B56B-C11434364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50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731365"/>
      </p:ext>
    </p:extLst>
  </p:cSld>
  <p:clrMapOvr>
    <a:masterClrMapping/>
  </p:clrMapOvr>
  <p:transition advClick="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334640" y="2976602"/>
            <a:ext cx="8485509" cy="3332717"/>
          </a:xfrm>
          <a:prstGeom prst="roundRect">
            <a:avLst>
              <a:gd name="adj" fmla="val 2290"/>
            </a:avLst>
          </a:prstGeom>
          <a:solidFill>
            <a:schemeClr val="bg1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latin typeface="+mn-ea"/>
                <a:ea typeface="+mn-ea"/>
              </a:rPr>
              <a:t>물리적 보안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30" name="직각 삼각형 29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26208" y="1259653"/>
            <a:ext cx="8222506" cy="155727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2222" y="1052514"/>
            <a:ext cx="7511777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71"/>
          <p:cNvSpPr/>
          <p:nvPr/>
        </p:nvSpPr>
        <p:spPr>
          <a:xfrm>
            <a:off x="381904" y="1052513"/>
            <a:ext cx="816553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796962" y="1743452"/>
            <a:ext cx="7951752" cy="276999"/>
            <a:chOff x="745252" y="2325998"/>
            <a:chExt cx="7951752" cy="276999"/>
          </a:xfrm>
        </p:grpSpPr>
        <p:sp>
          <p:nvSpPr>
            <p:cNvPr id="35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대상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하드웨어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하이브리드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962" y="2251901"/>
            <a:ext cx="7750480" cy="276999"/>
            <a:chOff x="766254" y="3208160"/>
            <a:chExt cx="7750480" cy="276999"/>
          </a:xfrm>
        </p:grpSpPr>
        <p:sp>
          <p:nvSpPr>
            <p:cNvPr id="38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목적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비인가된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물리적 접근 제한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비인가된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사용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등 방지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91804" y="1099982"/>
            <a:ext cx="673261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암호모듈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구성요소 및 데이터 보호를 위한 물리적 보안 메커니즘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4392" b="57457"/>
          <a:stretch/>
        </p:blipFill>
        <p:spPr>
          <a:xfrm>
            <a:off x="417220" y="3290782"/>
            <a:ext cx="2966648" cy="1146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4065"/>
            <a:ext cx="3400902" cy="2035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" y="4550696"/>
            <a:ext cx="4476546" cy="164503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7F792-5785-4324-935B-4AE945DB1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51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034990"/>
      </p:ext>
    </p:extLst>
  </p:cSld>
  <p:clrMapOvr>
    <a:masterClrMapping/>
  </p:clrMapOvr>
  <p:transition advClick="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latin typeface="+mn-ea"/>
                <a:ea typeface="+mn-ea"/>
              </a:rPr>
              <a:t>물리적 보안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30" name="직각 삼각형 29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26208" y="1259653"/>
            <a:ext cx="8222506" cy="371751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2223" y="1052514"/>
            <a:ext cx="2261566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71"/>
          <p:cNvSpPr/>
          <p:nvPr/>
        </p:nvSpPr>
        <p:spPr>
          <a:xfrm>
            <a:off x="381904" y="1052513"/>
            <a:ext cx="2533912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796962" y="1743452"/>
            <a:ext cx="7951752" cy="276999"/>
            <a:chOff x="745252" y="2325998"/>
            <a:chExt cx="7951752" cy="276999"/>
          </a:xfrm>
        </p:grpSpPr>
        <p:sp>
          <p:nvSpPr>
            <p:cNvPr id="35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봉인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(Seal)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962" y="2347617"/>
            <a:ext cx="7750480" cy="276999"/>
            <a:chOff x="766254" y="3208160"/>
            <a:chExt cx="7750480" cy="276999"/>
          </a:xfrm>
        </p:grpSpPr>
        <p:sp>
          <p:nvSpPr>
            <p:cNvPr id="38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코팅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(Coating)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32426" y="1099982"/>
            <a:ext cx="177933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위</a:t>
            </a: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 2" panose="05020102010507070707" pitchFamily="18" charset="2"/>
              </a:rPr>
              <a:t>변조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 2" panose="05020102010507070707" pitchFamily="18" charset="2"/>
              </a:rPr>
              <a:t> 대응방법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14FBDA-96FD-4B19-A865-30DF7981BF29}"/>
              </a:ext>
            </a:extLst>
          </p:cNvPr>
          <p:cNvGrpSpPr/>
          <p:nvPr/>
        </p:nvGrpSpPr>
        <p:grpSpPr>
          <a:xfrm>
            <a:off x="796962" y="2951782"/>
            <a:ext cx="7750480" cy="276999"/>
            <a:chOff x="766254" y="3208160"/>
            <a:chExt cx="7750480" cy="276999"/>
          </a:xfrm>
        </p:grpSpPr>
        <p:sp>
          <p:nvSpPr>
            <p:cNvPr id="21" name="Text Box 206">
              <a:extLst>
                <a:ext uri="{FF2B5EF4-FFF2-40B4-BE49-F238E27FC236}">
                  <a16:creationId xmlns:a16="http://schemas.microsoft.com/office/drawing/2014/main" id="{C7F1296B-1BF0-4F5C-97FA-A0BDCC328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매몰재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(Potting Materials)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0D91A7-1D0C-4A52-8983-CED1D39C810B}"/>
                </a:ext>
              </a:extLst>
            </p:cNvPr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3" name="_x324362512" descr="EMB00001b1431c5">
            <a:extLst>
              <a:ext uri="{FF2B5EF4-FFF2-40B4-BE49-F238E27FC236}">
                <a16:creationId xmlns:a16="http://schemas.microsoft.com/office/drawing/2014/main" id="{6B9E352A-95C6-4A96-9799-3185EA4F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1632828"/>
            <a:ext cx="3560723" cy="13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24364112" descr="EMB00001b1431cb">
            <a:extLst>
              <a:ext uri="{FF2B5EF4-FFF2-40B4-BE49-F238E27FC236}">
                <a16:creationId xmlns:a16="http://schemas.microsoft.com/office/drawing/2014/main" id="{2E519C2D-EC00-4BC1-841D-9FD209667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4"/>
          <a:stretch/>
        </p:blipFill>
        <p:spPr bwMode="auto">
          <a:xfrm>
            <a:off x="4324985" y="3084738"/>
            <a:ext cx="4171452" cy="164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7775A8-3BD8-4A0B-A8EB-4C522CCF3384}"/>
              </a:ext>
            </a:extLst>
          </p:cNvPr>
          <p:cNvGrpSpPr/>
          <p:nvPr/>
        </p:nvGrpSpPr>
        <p:grpSpPr>
          <a:xfrm>
            <a:off x="796962" y="3555947"/>
            <a:ext cx="7750480" cy="276999"/>
            <a:chOff x="766254" y="3208160"/>
            <a:chExt cx="7750480" cy="276999"/>
          </a:xfrm>
        </p:grpSpPr>
        <p:sp>
          <p:nvSpPr>
            <p:cNvPr id="26" name="Text Box 206">
              <a:extLst>
                <a:ext uri="{FF2B5EF4-FFF2-40B4-BE49-F238E27FC236}">
                  <a16:creationId xmlns:a16="http://schemas.microsoft.com/office/drawing/2014/main" id="{29221B6F-66B0-4C29-AAE3-30057E97B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봉함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(Enclosure)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AEA78C-1FCA-4A9B-9E1F-4B6101108C0E}"/>
                </a:ext>
              </a:extLst>
            </p:cNvPr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BFFCDF-9BC0-4EC4-94EE-8AAEE46F5755}"/>
              </a:ext>
            </a:extLst>
          </p:cNvPr>
          <p:cNvGrpSpPr/>
          <p:nvPr/>
        </p:nvGrpSpPr>
        <p:grpSpPr>
          <a:xfrm>
            <a:off x="796962" y="4160113"/>
            <a:ext cx="7750480" cy="276999"/>
            <a:chOff x="766254" y="3208160"/>
            <a:chExt cx="7750480" cy="276999"/>
          </a:xfrm>
        </p:grpSpPr>
        <p:sp>
          <p:nvSpPr>
            <p:cNvPr id="29" name="Text Box 206">
              <a:extLst>
                <a:ext uri="{FF2B5EF4-FFF2-40B4-BE49-F238E27FC236}">
                  <a16:creationId xmlns:a16="http://schemas.microsoft.com/office/drawing/2014/main" id="{8AAD8E5A-CBD1-49FF-B8E7-5147FF176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겉봉함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(Envelope)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1D9395-A69E-479B-B36E-EFF7C70B07E9}"/>
                </a:ext>
              </a:extLst>
            </p:cNvPr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A52E16-21C4-464D-B952-7FBB72532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52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173810"/>
      </p:ext>
    </p:extLst>
  </p:cSld>
  <p:clrMapOvr>
    <a:masterClrMapping/>
  </p:clrMapOvr>
  <p:transition advClick="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비침투</a:t>
            </a:r>
            <a:r>
              <a:rPr lang="ko-KR" altLang="en-US" sz="3000" b="1" spc="-150" dirty="0">
                <a:effectLst/>
                <a:latin typeface="+mn-ea"/>
                <a:ea typeface="+mn-ea"/>
              </a:rPr>
              <a:t> 보안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30" name="직각 삼각형 29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26208" y="1259653"/>
            <a:ext cx="8222506" cy="140252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2224" y="1052514"/>
            <a:ext cx="51778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71"/>
          <p:cNvSpPr/>
          <p:nvPr/>
        </p:nvSpPr>
        <p:spPr>
          <a:xfrm>
            <a:off x="381904" y="1052513"/>
            <a:ext cx="56226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219466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비침투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공격을 대응하기 위한 메커니즘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796962" y="1743452"/>
            <a:ext cx="7951752" cy="579646"/>
            <a:chOff x="745252" y="2325998"/>
            <a:chExt cx="7951752" cy="579646"/>
          </a:xfrm>
        </p:grpSpPr>
        <p:sp>
          <p:nvSpPr>
            <p:cNvPr id="36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대상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하드웨어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구성요소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필수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전력분석 등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       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(ex.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지수승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타이밍 공격 대응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326802" y="3342759"/>
          <a:ext cx="8496302" cy="1670417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86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736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77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설명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1, 2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문서를 통한 검토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어떻게 대응하였는지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?)</a:t>
                      </a:r>
                      <a:endParaRPr lang="ko-KR" altLang="en-US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3, 4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실제 분석을 통해 확인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4222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CA2A8-0763-4FB1-BA6F-881CC9CF8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53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778584"/>
      </p:ext>
    </p:extLst>
  </p:cSld>
  <p:clrMapOvr>
    <a:masterClrMapping/>
  </p:clrMapOvr>
  <p:transition advClick="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중요 보안매개변수 관리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3850" y="3140968"/>
            <a:ext cx="2124075" cy="1008000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보안매개변수</a:t>
            </a:r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(CSP)</a:t>
            </a:r>
            <a:endParaRPr lang="ko-KR" altLang="en-US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140968"/>
            <a:ext cx="6156935" cy="1008000"/>
          </a:xfrm>
          <a:prstGeom prst="roundRect">
            <a:avLst>
              <a:gd name="adj" fmla="val 7188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노출되거나 변경되면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암호모듈의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보안을 손상시킬 수 있는 보안관련 정보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비밀키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패스워드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난수발생기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상태정보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등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850" y="4653136"/>
            <a:ext cx="2124501" cy="10080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공개 보안매개변수</a:t>
            </a:r>
            <a:endParaRPr lang="en-US" altLang="ko-KR" sz="1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(PSP)</a:t>
            </a:r>
            <a:endParaRPr lang="ko-KR" altLang="en-US" sz="1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4653136"/>
            <a:ext cx="6156935" cy="1008000"/>
          </a:xfrm>
          <a:prstGeom prst="roundRect">
            <a:avLst>
              <a:gd name="adj" fmla="val 7188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변경되면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암호모듈의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보안을 손상시킬 수 있는 보안관련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공개정보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공개키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인증서 등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01897" y="1592896"/>
            <a:ext cx="2124075" cy="900000"/>
          </a:xfrm>
          <a:prstGeom prst="roundRect">
            <a:avLst/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보안매개변수</a:t>
            </a:r>
            <a:endParaRPr lang="en-US" altLang="ko-KR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>
                <a:solidFill>
                  <a:srgbClr val="002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(CSP)</a:t>
            </a:r>
            <a:endParaRPr lang="ko-KR" altLang="en-US" sz="1600" b="1" dirty="0">
              <a:solidFill>
                <a:srgbClr val="002D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24214" y="1592896"/>
            <a:ext cx="2124501" cy="9000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공개 보안매개변수</a:t>
            </a:r>
            <a:endParaRPr lang="en-US" altLang="ko-KR" sz="1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(PSP)</a:t>
            </a:r>
            <a:endParaRPr lang="ko-KR" altLang="en-US" sz="1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9580" y="1592896"/>
            <a:ext cx="2124075" cy="900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보안매개변수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(SSP)</a:t>
            </a:r>
            <a:endParaRPr lang="ko-KR" alt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2967" y="1750509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=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5284" y="1750509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+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6F9DE42-B7A0-476D-BD76-A7A6E0A9B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23841"/>
      </p:ext>
    </p:extLst>
  </p:cSld>
  <p:clrMapOvr>
    <a:masterClrMapping/>
  </p:clrMapOvr>
  <p:transition advClick="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중요 보안매개변수 관리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6208" y="1259653"/>
            <a:ext cx="8222506" cy="213334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2224" y="1052514"/>
            <a:ext cx="26829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71"/>
          <p:cNvSpPr/>
          <p:nvPr/>
        </p:nvSpPr>
        <p:spPr>
          <a:xfrm>
            <a:off x="381904" y="1052513"/>
            <a:ext cx="29299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3132" y="1089795"/>
            <a:ext cx="148117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SSP 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관리 목적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96962" y="1743452"/>
            <a:ext cx="6439334" cy="579646"/>
            <a:chOff x="745252" y="2325998"/>
            <a:chExt cx="6439334" cy="579646"/>
          </a:xfrm>
        </p:grpSpPr>
        <p:sp>
          <p:nvSpPr>
            <p:cNvPr id="13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643656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핵심 보안매개변수 보호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인가되지 않은 접근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사용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노출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변경 및 대체를 방지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96962" y="2492295"/>
            <a:ext cx="7941251" cy="579646"/>
            <a:chOff x="755753" y="2767079"/>
            <a:chExt cx="6608852" cy="579646"/>
          </a:xfrm>
        </p:grpSpPr>
        <p:sp>
          <p:nvSpPr>
            <p:cNvPr id="16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공개 보안매개변수 보호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인가되지 않은 변경 및 대체를 방지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직각 삼각형 20"/>
          <p:cNvSpPr/>
          <p:nvPr/>
        </p:nvSpPr>
        <p:spPr>
          <a:xfrm rot="16200000" flipH="1">
            <a:off x="418699" y="4253800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0947" y="4067965"/>
            <a:ext cx="8222506" cy="20253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6963" y="3860826"/>
            <a:ext cx="26829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71"/>
          <p:cNvSpPr/>
          <p:nvPr/>
        </p:nvSpPr>
        <p:spPr>
          <a:xfrm>
            <a:off x="386643" y="3860825"/>
            <a:ext cx="29299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66194" y="3898107"/>
            <a:ext cx="156453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주요 시험 분류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01701" y="4551764"/>
            <a:ext cx="6439334" cy="276999"/>
            <a:chOff x="745252" y="2325998"/>
            <a:chExt cx="6439334" cy="276999"/>
          </a:xfrm>
        </p:grpSpPr>
        <p:sp>
          <p:nvSpPr>
            <p:cNvPr id="27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6436564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난수발생기의 안전한 사용 및 관리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1701" y="5025403"/>
            <a:ext cx="7941251" cy="276999"/>
            <a:chOff x="755753" y="2767079"/>
            <a:chExt cx="6608852" cy="276999"/>
          </a:xfrm>
        </p:grpSpPr>
        <p:sp>
          <p:nvSpPr>
            <p:cNvPr id="30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중요 보안매개변수 생성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설정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주입 및 출력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1701" y="5499041"/>
            <a:ext cx="7941251" cy="276999"/>
            <a:chOff x="755753" y="2767079"/>
            <a:chExt cx="6608852" cy="276999"/>
          </a:xfrm>
        </p:grpSpPr>
        <p:sp>
          <p:nvSpPr>
            <p:cNvPr id="33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중요 보안매개변수 </a:t>
              </a:r>
              <a:r>
                <a:rPr lang="ko-KR" altLang="en-US" b="1" spc="-15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저장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제로화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9F9B32-4CFA-426E-8402-D3FE5C97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55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596430"/>
      </p:ext>
    </p:extLst>
  </p:cSld>
  <p:clrMapOvr>
    <a:masterClrMapping/>
  </p:clrMapOvr>
  <p:transition advClick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중요 보안매개변수 관리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6208" y="1259654"/>
            <a:ext cx="8222506" cy="310545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2225" y="1052514"/>
            <a:ext cx="3341683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71"/>
          <p:cNvSpPr/>
          <p:nvPr/>
        </p:nvSpPr>
        <p:spPr>
          <a:xfrm>
            <a:off x="381905" y="1052513"/>
            <a:ext cx="3722043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34940" y="1099982"/>
            <a:ext cx="227626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난수발생기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정보 확인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96962" y="1743452"/>
            <a:ext cx="7944204" cy="276999"/>
            <a:chOff x="745252" y="2325998"/>
            <a:chExt cx="7944204" cy="276999"/>
          </a:xfrm>
        </p:grpSpPr>
        <p:sp>
          <p:nvSpPr>
            <p:cNvPr id="13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외부 난수발생기의 경우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여부 확인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96962" y="2227228"/>
            <a:ext cx="7941250" cy="579646"/>
            <a:chOff x="755753" y="2767079"/>
            <a:chExt cx="7941250" cy="579646"/>
          </a:xfrm>
        </p:grpSpPr>
        <p:sp>
          <p:nvSpPr>
            <p:cNvPr id="16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암호알고리즘 여부 확인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en-US" altLang="ko-KR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Hash_DRBG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HMAC_DRBG, CTR_DRBG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96962" y="3800073"/>
            <a:ext cx="7750480" cy="276999"/>
            <a:chOff x="766254" y="3208160"/>
            <a:chExt cx="7750480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69023" y="3208160"/>
              <a:ext cx="774771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생성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SSP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설정 방법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66254" y="3233596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3013651"/>
            <a:ext cx="7941250" cy="579646"/>
            <a:chOff x="755753" y="2767079"/>
            <a:chExt cx="7941250" cy="579646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사용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잡음원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난수발생기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입력값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상태정보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확인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KCMVP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보안강도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만족여부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검토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28764"/>
              </p:ext>
            </p:extLst>
          </p:nvPr>
        </p:nvGraphicFramePr>
        <p:xfrm>
          <a:off x="344077" y="4740383"/>
          <a:ext cx="8496302" cy="1676292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354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227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419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err="1"/>
                        <a:t>난수발생기</a:t>
                      </a:r>
                      <a:r>
                        <a:rPr lang="ko-KR" altLang="en-US" sz="1600" baseline="0" dirty="0"/>
                        <a:t> 목록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err="1"/>
                        <a:t>검증대상</a:t>
                      </a:r>
                      <a:r>
                        <a:rPr lang="ko-KR" altLang="en-US" sz="1600" baseline="0" dirty="0"/>
                        <a:t> 여부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err="1"/>
                        <a:t>표준문서</a:t>
                      </a:r>
                      <a:endParaRPr lang="ko-KR" altLang="en-US" sz="1600" baseline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Hash_DRBG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(SHA-256)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검증대상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ISO/IEC 18031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419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DSA_PRNG (SHA-1)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비검증대상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NIST FIPS PUB 186-2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632835"/>
                  </a:ext>
                </a:extLst>
              </a:tr>
              <a:tr h="419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외부 </a:t>
                      </a:r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난수발생기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(HMAC_DRBG)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검증대상</a:t>
                      </a:r>
                      <a:endParaRPr lang="ko-KR" altLang="en-US" sz="16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검증필 </a:t>
                      </a:r>
                      <a:r>
                        <a:rPr lang="ko-KR" altLang="en-US" sz="16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암호모듈에</a:t>
                      </a:r>
                      <a:r>
                        <a:rPr lang="ko-KR" altLang="en-US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탑재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6144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20609E-72FF-425D-80A1-95F3FDA42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56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596519"/>
      </p:ext>
    </p:extLst>
  </p:cSld>
  <p:clrMapOvr>
    <a:masterClrMapping/>
  </p:clrMapOvr>
  <p:transition advClick="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중요 보안매개변수 관리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8" name="직각 삼각형 17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6208" y="1259653"/>
            <a:ext cx="8222506" cy="256935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02225" y="1052514"/>
            <a:ext cx="3788744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71"/>
          <p:cNvSpPr/>
          <p:nvPr/>
        </p:nvSpPr>
        <p:spPr>
          <a:xfrm>
            <a:off x="381905" y="1052513"/>
            <a:ext cx="42981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4895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제로화 방법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보안수준 </a:t>
            </a:r>
            <a:r>
              <a:rPr lang="en-US" altLang="ko-KR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1, 2, 3, 4)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96962" y="2127016"/>
            <a:ext cx="7944204" cy="579646"/>
            <a:chOff x="745252" y="2325998"/>
            <a:chExt cx="7944204" cy="579646"/>
          </a:xfrm>
        </p:grpSpPr>
        <p:sp>
          <p:nvSpPr>
            <p:cNvPr id="24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보호되지 않는 모든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는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“0”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또는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난수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등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의미없는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값으로 덮어씌워야 함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다른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로 덮어쓰는 것은 허용하지 않음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96962" y="2880842"/>
            <a:ext cx="7941250" cy="276999"/>
            <a:chOff x="755753" y="2767079"/>
            <a:chExt cx="7941250" cy="276999"/>
          </a:xfrm>
        </p:grpSpPr>
        <p:sp>
          <p:nvSpPr>
            <p:cNvPr id="27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더 이상 필요하지 않는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일시적으로 사용된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는 제로화되어야 함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6962" y="3332021"/>
            <a:ext cx="7941250" cy="276999"/>
            <a:chOff x="755753" y="2767079"/>
            <a:chExt cx="7941250" cy="276999"/>
          </a:xfrm>
        </p:grpSpPr>
        <p:sp>
          <p:nvSpPr>
            <p:cNvPr id="30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제로화 완료 시 상태 표시 필요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20A2F9-EF91-4C04-9F26-BC3367331219}"/>
              </a:ext>
            </a:extLst>
          </p:cNvPr>
          <p:cNvGrpSpPr/>
          <p:nvPr/>
        </p:nvGrpSpPr>
        <p:grpSpPr>
          <a:xfrm>
            <a:off x="802412" y="1675837"/>
            <a:ext cx="7944204" cy="276999"/>
            <a:chOff x="745252" y="2325998"/>
            <a:chExt cx="7944204" cy="276999"/>
          </a:xfrm>
        </p:grpSpPr>
        <p:sp>
          <p:nvSpPr>
            <p:cNvPr id="44" name="Text Box 206">
              <a:extLst>
                <a:ext uri="{FF2B5EF4-FFF2-40B4-BE49-F238E27FC236}">
                  <a16:creationId xmlns:a16="http://schemas.microsoft.com/office/drawing/2014/main" id="{0200CEDC-7CC8-41AE-A0BD-0CBE8605F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내부에서 보호되지 않은 모든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SSP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와 키 구성 요소를 제로화해야 함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CC80CEC-4537-41B2-9168-4CDDFBBD0927}"/>
                </a:ext>
              </a:extLst>
            </p:cNvPr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8EA6F366-C5AE-4D01-8A5C-1FCE39BB137A}"/>
              </a:ext>
            </a:extLst>
          </p:cNvPr>
          <p:cNvSpPr/>
          <p:nvPr/>
        </p:nvSpPr>
        <p:spPr>
          <a:xfrm rot="16200000" flipH="1">
            <a:off x="413960" y="4397816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C35CC9-27A8-42F5-BBA6-E1209A2B46C9}"/>
              </a:ext>
            </a:extLst>
          </p:cNvPr>
          <p:cNvSpPr/>
          <p:nvPr/>
        </p:nvSpPr>
        <p:spPr>
          <a:xfrm>
            <a:off x="526208" y="4211982"/>
            <a:ext cx="8222506" cy="78469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D8ADA3-969C-4EC6-8168-0F2562B9D4DF}"/>
              </a:ext>
            </a:extLst>
          </p:cNvPr>
          <p:cNvSpPr/>
          <p:nvPr/>
        </p:nvSpPr>
        <p:spPr>
          <a:xfrm>
            <a:off x="402225" y="4004842"/>
            <a:ext cx="3341683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71">
            <a:extLst>
              <a:ext uri="{FF2B5EF4-FFF2-40B4-BE49-F238E27FC236}">
                <a16:creationId xmlns:a16="http://schemas.microsoft.com/office/drawing/2014/main" id="{070BE08B-72BE-4258-A605-55CC8609F27B}"/>
              </a:ext>
            </a:extLst>
          </p:cNvPr>
          <p:cNvSpPr/>
          <p:nvPr/>
        </p:nvSpPr>
        <p:spPr>
          <a:xfrm>
            <a:off x="381905" y="4004841"/>
            <a:ext cx="3722043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7EE4F2-98CE-465E-84CB-169E6197BF9E}"/>
              </a:ext>
            </a:extLst>
          </p:cNvPr>
          <p:cNvSpPr txBox="1"/>
          <p:nvPr/>
        </p:nvSpPr>
        <p:spPr>
          <a:xfrm>
            <a:off x="934942" y="4052310"/>
            <a:ext cx="227626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사용자에 의한 제로화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57C688E-02A3-43FB-8BC3-045BDEE0DA46}"/>
              </a:ext>
            </a:extLst>
          </p:cNvPr>
          <p:cNvGrpSpPr/>
          <p:nvPr/>
        </p:nvGrpSpPr>
        <p:grpSpPr>
          <a:xfrm>
            <a:off x="796962" y="4545124"/>
            <a:ext cx="7944204" cy="276999"/>
            <a:chOff x="745252" y="2325998"/>
            <a:chExt cx="7944204" cy="276999"/>
          </a:xfrm>
        </p:grpSpPr>
        <p:sp>
          <p:nvSpPr>
            <p:cNvPr id="52" name="Text Box 206">
              <a:extLst>
                <a:ext uri="{FF2B5EF4-FFF2-40B4-BE49-F238E27FC236}">
                  <a16:creationId xmlns:a16="http://schemas.microsoft.com/office/drawing/2014/main" id="{87AB33AD-8AE9-4448-9C6F-B0799346F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별도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API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를 제공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관리자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가 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API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호출 시 제로화 수행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06B507-0BE5-4699-BB84-1270B5249F02}"/>
                </a:ext>
              </a:extLst>
            </p:cNvPr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96440B28-9859-4AD3-B3EF-80A1D0AA9099}"/>
              </a:ext>
            </a:extLst>
          </p:cNvPr>
          <p:cNvSpPr/>
          <p:nvPr/>
        </p:nvSpPr>
        <p:spPr>
          <a:xfrm rot="16200000" flipH="1">
            <a:off x="427904" y="558865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124541-87FB-4F97-BDDD-25735C6E441B}"/>
              </a:ext>
            </a:extLst>
          </p:cNvPr>
          <p:cNvSpPr/>
          <p:nvPr/>
        </p:nvSpPr>
        <p:spPr>
          <a:xfrm>
            <a:off x="540152" y="5402824"/>
            <a:ext cx="8222506" cy="11225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FDC40D-A872-4864-A7AE-7A0C229379EF}"/>
              </a:ext>
            </a:extLst>
          </p:cNvPr>
          <p:cNvSpPr/>
          <p:nvPr/>
        </p:nvSpPr>
        <p:spPr>
          <a:xfrm>
            <a:off x="416169" y="5195684"/>
            <a:ext cx="3341683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71">
            <a:extLst>
              <a:ext uri="{FF2B5EF4-FFF2-40B4-BE49-F238E27FC236}">
                <a16:creationId xmlns:a16="http://schemas.microsoft.com/office/drawing/2014/main" id="{B3A96781-BCAD-4599-93E7-D7DD848F1BCC}"/>
              </a:ext>
            </a:extLst>
          </p:cNvPr>
          <p:cNvSpPr/>
          <p:nvPr/>
        </p:nvSpPr>
        <p:spPr>
          <a:xfrm>
            <a:off x="395849" y="5195683"/>
            <a:ext cx="3722043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ED97D1-70A0-416F-AA15-4972D9F1E3F7}"/>
              </a:ext>
            </a:extLst>
          </p:cNvPr>
          <p:cNvSpPr txBox="1"/>
          <p:nvPr/>
        </p:nvSpPr>
        <p:spPr>
          <a:xfrm>
            <a:off x="1067509" y="5243152"/>
            <a:ext cx="203902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절차에 따른 제로화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C1DB1D4-D7C9-4D8F-9064-84C08E955576}"/>
              </a:ext>
            </a:extLst>
          </p:cNvPr>
          <p:cNvGrpSpPr/>
          <p:nvPr/>
        </p:nvGrpSpPr>
        <p:grpSpPr>
          <a:xfrm>
            <a:off x="810906" y="5771970"/>
            <a:ext cx="7944204" cy="579646"/>
            <a:chOff x="745252" y="2325998"/>
            <a:chExt cx="7944204" cy="579646"/>
          </a:xfrm>
        </p:grpSpPr>
        <p:sp>
          <p:nvSpPr>
            <p:cNvPr id="60" name="Text Box 206">
              <a:extLst>
                <a:ext uri="{FF2B5EF4-FFF2-40B4-BE49-F238E27FC236}">
                  <a16:creationId xmlns:a16="http://schemas.microsoft.com/office/drawing/2014/main" id="{6F14AF56-0DE4-4DC9-8C50-96854D89A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1434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진행중인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암호처리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과정 완료 후 운영자 개입 없이 제로화 수행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해당 보안기능 완료 시점에서 중요 보안매개변수 제거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526B8A3-54EA-4204-BC1F-8A0CFC078B97}"/>
                </a:ext>
              </a:extLst>
            </p:cNvPr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9F5E33-2FE5-42AC-864B-9A246B158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57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429518"/>
      </p:ext>
    </p:extLst>
  </p:cSld>
  <p:clrMapOvr>
    <a:masterClrMapping/>
  </p:clrMapOvr>
  <p:transition advClick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자가시험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148527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94523" y="1089795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자가시험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6439334" cy="276999"/>
            <a:chOff x="745252" y="2325998"/>
            <a:chExt cx="6439334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6436564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올바른 기능을 수행하는지 확인하기 위함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2179893"/>
            <a:ext cx="6608852" cy="276999"/>
            <a:chOff x="755753" y="2767079"/>
            <a:chExt cx="6608852" cy="276999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 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/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조건부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AB4E97C-04A7-4A46-8E2C-0BF82DF42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86385"/>
              </p:ext>
            </p:extLst>
          </p:nvPr>
        </p:nvGraphicFramePr>
        <p:xfrm>
          <a:off x="576262" y="2952063"/>
          <a:ext cx="8246841" cy="3501497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81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781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/>
                        <a:t>설명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동작 전</a:t>
                      </a:r>
                      <a:endParaRPr lang="en-US" altLang="ko-KR" sz="18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자가시험</a:t>
                      </a:r>
                      <a:endParaRPr lang="en-US" altLang="ko-KR" sz="18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동작 전 소프트웨어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펌웨어 무결성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동작 전 우회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동작 전 핵심 기능 시험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213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조건부</a:t>
                      </a:r>
                      <a:endParaRPr lang="en-US" altLang="ko-KR" sz="18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자가시험</a:t>
                      </a:r>
                      <a:endParaRPr lang="en-US" altLang="ko-KR" sz="18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암호알고리즘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</a:t>
                      </a:r>
                      <a:r>
                        <a:rPr lang="ko-KR" altLang="en-US" sz="1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암호키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쌍 일치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소프트웨어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펌웨어 로드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수동 주입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우회 기능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5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조건부 핵심 기능 시험</a:t>
                      </a:r>
                      <a:endParaRPr lang="en-US" altLang="ko-KR" sz="1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4222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5F76A2-655F-42C4-A2A2-B8B5DA9FD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58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563898"/>
      </p:ext>
    </p:extLst>
  </p:cSld>
  <p:clrMapOvr>
    <a:masterClrMapping/>
  </p:clrMapOvr>
  <p:transition advClick="0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자가시험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91580" y="1124744"/>
            <a:ext cx="7560840" cy="761688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동작 전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자가시험은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반드시 수행되어야 함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288" y="2060847"/>
            <a:ext cx="8345547" cy="1941993"/>
          </a:xfrm>
          <a:prstGeom prst="roundRect">
            <a:avLst>
              <a:gd name="adj" fmla="val 6290"/>
            </a:avLst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52696" y="2344790"/>
            <a:ext cx="5050884" cy="261901"/>
            <a:chOff x="745252" y="2325998"/>
            <a:chExt cx="5050884" cy="261901"/>
          </a:xfrm>
        </p:grpSpPr>
        <p:sp>
          <p:nvSpPr>
            <p:cNvPr id="30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5048114" cy="26190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운영자의 개입 없이 수행되어야 함</a:t>
              </a:r>
              <a:endParaRPr lang="en-US" altLang="ko-KR" b="1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52696" y="2778883"/>
            <a:ext cx="5050884" cy="261901"/>
            <a:chOff x="755753" y="2767079"/>
            <a:chExt cx="5050884" cy="261901"/>
          </a:xfrm>
        </p:grpSpPr>
        <p:sp>
          <p:nvSpPr>
            <p:cNvPr id="33" name="Text Box 206"/>
            <p:cNvSpPr txBox="1">
              <a:spLocks noChangeArrowheads="1"/>
            </p:cNvSpPr>
            <p:nvPr/>
          </p:nvSpPr>
          <p:spPr bwMode="auto">
            <a:xfrm>
              <a:off x="758523" y="2767079"/>
              <a:ext cx="5048114" cy="26190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동작모드에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상관없이 수행되어야 함</a:t>
              </a:r>
              <a:endParaRPr lang="en-US" altLang="ko-KR" b="1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799458" y="4256246"/>
            <a:ext cx="7560840" cy="761688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특정 조건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서비스 수행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발생 이전에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조건부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자가시험이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수행되어야 함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95288" y="5200734"/>
            <a:ext cx="8345547" cy="1332148"/>
          </a:xfrm>
          <a:prstGeom prst="roundRect">
            <a:avLst>
              <a:gd name="adj" fmla="val 6290"/>
            </a:avLst>
          </a:prstGeom>
          <a:ln>
            <a:solidFill>
              <a:srgbClr val="002D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52696" y="5484676"/>
            <a:ext cx="5050884" cy="261901"/>
            <a:chOff x="745252" y="2325998"/>
            <a:chExt cx="5050884" cy="261901"/>
          </a:xfrm>
        </p:grpSpPr>
        <p:sp>
          <p:nvSpPr>
            <p:cNvPr id="38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5048114" cy="26190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관련 서비스 수행 이전에 수행되어야 함</a:t>
              </a:r>
              <a:endParaRPr lang="en-US" altLang="ko-KR" b="1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2696" y="3212976"/>
            <a:ext cx="7361302" cy="261901"/>
            <a:chOff x="755753" y="2767079"/>
            <a:chExt cx="7361302" cy="261901"/>
          </a:xfrm>
        </p:grpSpPr>
        <p:sp>
          <p:nvSpPr>
            <p:cNvPr id="41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358533" cy="26190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보안수준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en-US" altLang="ko-KR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3, 4 </a:t>
              </a:r>
              <a:r>
                <a:rPr lang="ko-KR" altLang="en-US" b="1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endParaRPr lang="en-US" altLang="ko-KR" b="1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자동적으로 동작 전 </a:t>
              </a:r>
              <a:r>
                <a:rPr lang="ko-KR" altLang="en-US" b="1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자가시험을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수행해야 함</a:t>
              </a:r>
              <a:r>
                <a:rPr lang="en-US" altLang="ko-KR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주기적 </a:t>
              </a:r>
              <a:r>
                <a:rPr lang="ko-KR" altLang="en-US" b="1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r>
                <a:rPr lang="en-US" altLang="ko-KR" b="1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2696" y="5982949"/>
            <a:ext cx="7361302" cy="261901"/>
            <a:chOff x="755753" y="2767079"/>
            <a:chExt cx="7361302" cy="261901"/>
          </a:xfrm>
        </p:grpSpPr>
        <p:sp>
          <p:nvSpPr>
            <p:cNvPr id="47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358533" cy="26190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동작 전 자가시험에서 수행될 수 있음</a:t>
              </a:r>
              <a:endParaRPr lang="en-US" altLang="ko-KR" b="1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89309F-C235-4BED-BBFD-AEB583ECA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59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05729"/>
      </p:ext>
    </p:extLst>
  </p:cSld>
  <p:clrMapOvr>
    <a:masterClrMapping/>
  </p:clrMapOvr>
  <p:transition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내용 개체 틀 1"/>
          <p:cNvSpPr txBox="1">
            <a:spLocks/>
          </p:cNvSpPr>
          <p:nvPr/>
        </p:nvSpPr>
        <p:spPr>
          <a:xfrm>
            <a:off x="3563888" y="1640726"/>
            <a:ext cx="2304256" cy="43202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400" dirty="0">
                <a:latin typeface="+mn-ea"/>
                <a:ea typeface="+mn-ea"/>
              </a:rPr>
              <a:t>▶양자 컴퓨팅 환경◀  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9" name="내용 개체 틀 1"/>
          <p:cNvSpPr txBox="1">
            <a:spLocks/>
          </p:cNvSpPr>
          <p:nvPr/>
        </p:nvSpPr>
        <p:spPr>
          <a:xfrm>
            <a:off x="971600" y="1880828"/>
            <a:ext cx="7416824" cy="592253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ko-KR" altLang="en-US" sz="1200" dirty="0">
                <a:latin typeface="+mn-ea"/>
                <a:ea typeface="+mn-ea"/>
              </a:rPr>
              <a:t>양자역학의 원리에 따라 작동하는 미래형 첨단 컴퓨터로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초고속 연산이 가능하여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기존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에서 </a:t>
            </a:r>
            <a:r>
              <a:rPr lang="en-US" altLang="ko-KR" sz="1200" dirty="0">
                <a:solidFill>
                  <a:srgbClr val="C00000"/>
                </a:solidFill>
                <a:latin typeface="+mn-ea"/>
                <a:ea typeface="+mn-ea"/>
              </a:rPr>
              <a:t>100</a:t>
            </a:r>
            <a:r>
              <a:rPr lang="ko-KR" altLang="en-US" sz="1200" dirty="0">
                <a:solidFill>
                  <a:srgbClr val="C00000"/>
                </a:solidFill>
                <a:latin typeface="+mn-ea"/>
                <a:ea typeface="+mn-ea"/>
              </a:rPr>
              <a:t>만년이 </a:t>
            </a:r>
            <a:r>
              <a:rPr lang="ko-KR" altLang="en-US" sz="1200" dirty="0">
                <a:latin typeface="+mn-ea"/>
                <a:ea typeface="+mn-ea"/>
              </a:rPr>
              <a:t>걸리던 연산을 </a:t>
            </a:r>
            <a:r>
              <a:rPr lang="en-US" altLang="ko-KR" sz="1200" dirty="0">
                <a:solidFill>
                  <a:srgbClr val="C00000"/>
                </a:solidFill>
                <a:latin typeface="+mn-ea"/>
                <a:ea typeface="+mn-ea"/>
              </a:rPr>
              <a:t>10</a:t>
            </a:r>
            <a:r>
              <a:rPr lang="ko-KR" altLang="en-US" sz="1200" dirty="0">
                <a:solidFill>
                  <a:srgbClr val="C00000"/>
                </a:solidFill>
                <a:latin typeface="+mn-ea"/>
                <a:ea typeface="+mn-ea"/>
              </a:rPr>
              <a:t>분 </a:t>
            </a:r>
            <a:r>
              <a:rPr lang="ko-KR" altLang="en-US" sz="1200" dirty="0">
                <a:latin typeface="+mn-ea"/>
                <a:ea typeface="+mn-ea"/>
              </a:rPr>
              <a:t>내에 처리 가능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200" dirty="0"/>
              <a:t>Michele </a:t>
            </a:r>
            <a:r>
              <a:rPr lang="en-US" altLang="ko-KR" sz="1200" dirty="0" err="1"/>
              <a:t>Mosca</a:t>
            </a:r>
            <a:r>
              <a:rPr lang="en-US" altLang="ko-KR" sz="1200" dirty="0"/>
              <a:t> </a:t>
            </a:r>
            <a:r>
              <a:rPr lang="ko-KR" altLang="en-US" sz="1200" dirty="0"/>
              <a:t>박사는 양자 컴퓨터에 의해 공개키 암호가 깨질 확률을 </a:t>
            </a:r>
            <a:r>
              <a:rPr lang="en-US" altLang="ko-KR" sz="1200" dirty="0"/>
              <a:t>2026</a:t>
            </a:r>
            <a:r>
              <a:rPr lang="ko-KR" altLang="en-US" sz="1200" dirty="0"/>
              <a:t>년까지 </a:t>
            </a:r>
            <a:r>
              <a:rPr lang="en-US" altLang="ko-KR" sz="1200" dirty="0"/>
              <a:t>1/7, 2031</a:t>
            </a:r>
            <a:r>
              <a:rPr lang="ko-KR" altLang="en-US" sz="1200" dirty="0"/>
              <a:t>년까지 </a:t>
            </a:r>
            <a:r>
              <a:rPr lang="en-US" altLang="ko-KR" sz="1200" dirty="0"/>
              <a:t>1/2</a:t>
            </a:r>
            <a:r>
              <a:rPr lang="ko-KR" altLang="en-US" sz="1200" dirty="0"/>
              <a:t>로 예측</a:t>
            </a:r>
            <a:r>
              <a:rPr lang="en-US" altLang="ko-KR" sz="1200" dirty="0"/>
              <a:t>(’15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)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1628800"/>
            <a:ext cx="7416824" cy="1095983"/>
          </a:xfrm>
          <a:prstGeom prst="rect">
            <a:avLst/>
          </a:prstGeom>
          <a:noFill/>
          <a:ln w="25400" cmpd="dbl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3932875" y="3005269"/>
            <a:ext cx="1535748" cy="26694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647564" y="3298959"/>
            <a:ext cx="8221685" cy="61438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spcAft>
                <a:spcPts val="300"/>
              </a:spcAft>
              <a:buFontTx/>
              <a:buNone/>
            </a:pPr>
            <a:r>
              <a:rPr lang="ko-KR" altLang="en-US" sz="1800" dirty="0">
                <a:latin typeface="+mn-ea"/>
                <a:ea typeface="+mn-ea"/>
              </a:rPr>
              <a:t>암호알고리즘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 err="1">
                <a:latin typeface="+mn-ea"/>
                <a:ea typeface="+mn-ea"/>
              </a:rPr>
              <a:t>대칭키</a:t>
            </a:r>
            <a:r>
              <a:rPr lang="ko-KR" altLang="en-US" sz="1400" dirty="0">
                <a:latin typeface="+mn-ea"/>
                <a:ea typeface="+mn-ea"/>
              </a:rPr>
              <a:t> 암호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공개키 암호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中 공개키 암호 시스템 안전성에 문제 발생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54" name="내용 개체 틀 1"/>
          <p:cNvSpPr txBox="1">
            <a:spLocks/>
          </p:cNvSpPr>
          <p:nvPr/>
        </p:nvSpPr>
        <p:spPr>
          <a:xfrm>
            <a:off x="3527884" y="2771892"/>
            <a:ext cx="2821700" cy="29778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ko-KR" altLang="en-US" sz="1400" dirty="0">
                <a:solidFill>
                  <a:srgbClr val="C00000"/>
                </a:solidFill>
                <a:latin typeface="+mn-ea"/>
                <a:ea typeface="+mn-ea"/>
              </a:rPr>
              <a:t>현재 암호기술의 안전성 위협</a:t>
            </a:r>
            <a:endParaRPr lang="en-US" altLang="ko-KR" sz="1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5" name="내용 개체 틀 1"/>
          <p:cNvSpPr txBox="1">
            <a:spLocks/>
          </p:cNvSpPr>
          <p:nvPr/>
        </p:nvSpPr>
        <p:spPr>
          <a:xfrm>
            <a:off x="706798" y="3715329"/>
            <a:ext cx="8249009" cy="58428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spcAft>
                <a:spcPts val="300"/>
              </a:spcAft>
              <a:buFontTx/>
              <a:buNone/>
            </a:pP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공개키 암호의 안전성에 기인하는 수학적 문제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인수분해</a:t>
            </a:r>
            <a:r>
              <a:rPr lang="en-US" altLang="ko-KR" sz="1200" dirty="0">
                <a:latin typeface="+mn-ea"/>
                <a:ea typeface="+mn-ea"/>
              </a:rPr>
              <a:t>,  </a:t>
            </a:r>
            <a:r>
              <a:rPr lang="ko-KR" altLang="en-US" sz="1200" dirty="0">
                <a:latin typeface="+mn-ea"/>
                <a:ea typeface="+mn-ea"/>
              </a:rPr>
              <a:t>이산로그문제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가 양자 컴퓨터로 빠른 시간 내에 계산 가능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 algn="ctr">
              <a:spcBef>
                <a:spcPts val="200"/>
              </a:spcBef>
              <a:spcAft>
                <a:spcPts val="300"/>
              </a:spcAft>
              <a:buFontTx/>
              <a:buNone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(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현재 컴퓨팅 환경에서 계산 시간이 많이 걸려 안전성 보장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322884" y="2643368"/>
            <a:ext cx="761485" cy="15342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내용 개체 틀 1"/>
          <p:cNvSpPr txBox="1">
            <a:spLocks/>
          </p:cNvSpPr>
          <p:nvPr/>
        </p:nvSpPr>
        <p:spPr>
          <a:xfrm>
            <a:off x="539552" y="4623588"/>
            <a:ext cx="8244915" cy="552245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en-US" sz="1600" dirty="0">
                <a:latin typeface="+mn-ea"/>
                <a:ea typeface="+mn-ea"/>
              </a:rPr>
              <a:t>미국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국립표준기술 연구소</a:t>
            </a:r>
            <a:r>
              <a:rPr lang="en-US" altLang="ko-KR" sz="1600" dirty="0">
                <a:latin typeface="+mn-ea"/>
                <a:ea typeface="+mn-ea"/>
              </a:rPr>
              <a:t>(NIST*)</a:t>
            </a:r>
            <a:r>
              <a:rPr lang="ko-KR" altLang="en-US" sz="1600" dirty="0">
                <a:latin typeface="+mn-ea"/>
                <a:ea typeface="+mn-ea"/>
              </a:rPr>
              <a:t>에서 양자 컴퓨팅 환경에 대비할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양자내성암호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(Post-Quantum Cryptography, PQC)</a:t>
            </a:r>
            <a:r>
              <a:rPr lang="ko-KR" altLang="en-US" sz="1600" dirty="0">
                <a:latin typeface="+mn-ea"/>
                <a:ea typeface="+mn-ea"/>
              </a:rPr>
              <a:t>개발 필요 인식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공모전 추진</a:t>
            </a:r>
            <a:r>
              <a:rPr lang="en-US" altLang="ko-KR" sz="1600" dirty="0">
                <a:latin typeface="+mn-ea"/>
                <a:ea typeface="+mn-ea"/>
              </a:rPr>
              <a:t>(’16.12~)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60" name="내용 개체 틀 1"/>
          <p:cNvSpPr txBox="1">
            <a:spLocks/>
          </p:cNvSpPr>
          <p:nvPr/>
        </p:nvSpPr>
        <p:spPr>
          <a:xfrm>
            <a:off x="2247890" y="6184036"/>
            <a:ext cx="3707884" cy="30530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1000" dirty="0">
                <a:latin typeface="+mn-ea"/>
                <a:ea typeface="+mn-ea"/>
              </a:rPr>
              <a:t>*NIST(National Institute of Standards and Technology)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15" y="5307812"/>
            <a:ext cx="5056182" cy="874500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3972356" y="4212631"/>
            <a:ext cx="1535748" cy="26694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1"/>
          <p:cNvSpPr txBox="1">
            <a:spLocks/>
          </p:cNvSpPr>
          <p:nvPr/>
        </p:nvSpPr>
        <p:spPr>
          <a:xfrm>
            <a:off x="268669" y="1190223"/>
            <a:ext cx="8371842" cy="432024"/>
          </a:xfrm>
          <a:prstGeom prst="rect">
            <a:avLst/>
          </a:prstGeom>
        </p:spPr>
        <p:txBody>
          <a:bodyPr anchor="ctr"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신규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 안전한 차세대 암호 원천기술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연구∙개발</a:t>
            </a:r>
            <a:endParaRPr lang="en-US" altLang="ko-KR" dirty="0"/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28863285-F8C4-42F2-8231-5C50348BD279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</p:spTree>
    <p:extLst>
      <p:ext uri="{BB962C8B-B14F-4D97-AF65-F5344CB8AC3E}">
        <p14:creationId xmlns:p14="http://schemas.microsoft.com/office/powerpoint/2010/main" val="266169120"/>
      </p:ext>
    </p:extLst>
  </p:cSld>
  <p:clrMapOvr>
    <a:masterClrMapping/>
  </p:clrMapOvr>
  <p:transition advClick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생명주기 보증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148527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94523" y="1089795"/>
            <a:ext cx="94897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형상관리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51752" cy="276999"/>
            <a:chOff x="745252" y="2325998"/>
            <a:chExt cx="7951752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형상시스템으로의 관리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 경계 내의 모든 구성요소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개발문서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관리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2179893"/>
            <a:ext cx="6608852" cy="276999"/>
            <a:chOff x="755753" y="2767079"/>
            <a:chExt cx="6608852" cy="276999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개별 버전 식별 가능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개정에 대한 변경 추적 가능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유일하게 식별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직각 삼각형 23"/>
          <p:cNvSpPr/>
          <p:nvPr/>
        </p:nvSpPr>
        <p:spPr>
          <a:xfrm rot="16200000" flipH="1">
            <a:off x="413960" y="4146011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6208" y="3960177"/>
            <a:ext cx="8222506" cy="155705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2224" y="3753037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71"/>
          <p:cNvSpPr/>
          <p:nvPr/>
        </p:nvSpPr>
        <p:spPr>
          <a:xfrm>
            <a:off x="381904" y="3753036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331765" y="3790318"/>
            <a:ext cx="47449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설계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96962" y="4443975"/>
            <a:ext cx="7941250" cy="276999"/>
            <a:chOff x="745252" y="2325998"/>
            <a:chExt cx="7941250" cy="276999"/>
          </a:xfrm>
        </p:grpSpPr>
        <p:sp>
          <p:nvSpPr>
            <p:cNvPr id="30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제공하는 보안 관련 서비스를 시험할 수 있도록 설계됨을 확인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6962" y="4926709"/>
            <a:ext cx="7941251" cy="276999"/>
            <a:chOff x="755753" y="2767079"/>
            <a:chExt cx="7941251" cy="276999"/>
          </a:xfrm>
        </p:grpSpPr>
        <p:sp>
          <p:nvSpPr>
            <p:cNvPr id="33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기능시험을 위한 테스트 프로그램을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개발업체에게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요청할 수 있음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5FEE73-15C0-4C5E-8645-52710C77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60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924589"/>
      </p:ext>
    </p:extLst>
  </p:cSld>
  <p:clrMapOvr>
    <a:masterClrMapping/>
  </p:clrMapOvr>
  <p:transition advClick="0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생명주기 보증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3"/>
            <a:ext cx="8222506" cy="2618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7279" y="1089795"/>
            <a:ext cx="14234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유한상태모델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51752" cy="564257"/>
            <a:chOff x="745252" y="2325998"/>
            <a:chExt cx="7951752" cy="564257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56425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제공해야 하는 최소한의 상태 명시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[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전원 꺼짐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켜짐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초기화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700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암호관리자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CSP 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주입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700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검증대상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동작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700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자가시험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오류 상태</a:t>
              </a:r>
              <a:r>
                <a:rPr lang="en-US" altLang="ko-KR" sz="1700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]</a:t>
              </a:r>
              <a:endParaRPr lang="en-US" altLang="ko-KR" sz="1700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2465008"/>
            <a:ext cx="6608852" cy="276999"/>
            <a:chOff x="755753" y="2767079"/>
            <a:chExt cx="6608852" cy="276999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상태천이도와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천이표의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일치 여부 확인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입력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출력 이벤트 등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96962" y="2899306"/>
            <a:ext cx="7951752" cy="276999"/>
            <a:chOff x="755753" y="2767079"/>
            <a:chExt cx="7951752" cy="276999"/>
          </a:xfrm>
        </p:grpSpPr>
        <p:sp>
          <p:nvSpPr>
            <p:cNvPr id="39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489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상태천이를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진행하여 실제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암호모듈이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문서상과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일치하도록 동작함을 확인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6962" y="3333605"/>
            <a:ext cx="7951752" cy="276999"/>
            <a:chOff x="755753" y="2767079"/>
            <a:chExt cx="7951752" cy="276999"/>
          </a:xfrm>
        </p:grpSpPr>
        <p:sp>
          <p:nvSpPr>
            <p:cNvPr id="4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489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다른 역할에서 암호관리자로의 변경은 금지됨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9" name="직각 삼각형 48"/>
          <p:cNvSpPr/>
          <p:nvPr/>
        </p:nvSpPr>
        <p:spPr>
          <a:xfrm rot="16200000" flipH="1">
            <a:off x="413960" y="4636502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6208" y="4450668"/>
            <a:ext cx="8222506" cy="2038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02224" y="4243528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71"/>
          <p:cNvSpPr/>
          <p:nvPr/>
        </p:nvSpPr>
        <p:spPr>
          <a:xfrm>
            <a:off x="381904" y="4243527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331765" y="4280809"/>
            <a:ext cx="47449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개발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796962" y="4934466"/>
            <a:ext cx="7941250" cy="579646"/>
            <a:chOff x="745252" y="2325998"/>
            <a:chExt cx="7941250" cy="579646"/>
          </a:xfrm>
        </p:grpSpPr>
        <p:sp>
          <p:nvSpPr>
            <p:cNvPr id="55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문서 및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형상시스템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관리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소스코드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컴파일러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버전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옵션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),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구성설정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환경변수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리소스 등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96962" y="5658716"/>
            <a:ext cx="7941251" cy="579646"/>
            <a:chOff x="755753" y="2767079"/>
            <a:chExt cx="7941251" cy="579646"/>
          </a:xfrm>
        </p:grpSpPr>
        <p:sp>
          <p:nvSpPr>
            <p:cNvPr id="58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2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설계와의 일치 여부 확인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SW/FW –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소스코드 주석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HW –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회로도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/HDL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1DFF5A-1271-4A37-B7A5-B5695410D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61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47329"/>
      </p:ext>
    </p:extLst>
  </p:cSld>
  <p:clrMapOvr>
    <a:masterClrMapping/>
  </p:clrMapOvr>
  <p:transition advClick="0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>
                <a:effectLst/>
                <a:latin typeface="+mn-ea"/>
                <a:ea typeface="+mn-ea"/>
              </a:rPr>
              <a:t>생명주기 보증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9654"/>
            <a:ext cx="8222506" cy="16139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9258" y="1089795"/>
            <a:ext cx="101951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벤더 시험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699384"/>
            <a:ext cx="7951752" cy="276999"/>
            <a:chOff x="745252" y="2325998"/>
            <a:chExt cx="7951752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벤더들은 시험기관의 시험 외 스스로 모듈에 대한 시험을 수행해야 함</a:t>
              </a:r>
              <a:endParaRPr lang="en-US" altLang="ko-KR" sz="1700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2160796"/>
            <a:ext cx="7941250" cy="579646"/>
            <a:chOff x="755753" y="2767079"/>
            <a:chExt cx="7941250" cy="579646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38481" cy="57964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소프트웨어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펌웨어 구성요소에 대한 자동화 보안 진단 도구 사용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예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취약함수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탐지</a:t>
              </a:r>
              <a:endParaRPr lang="en-US" altLang="ko-KR" b="1" spc="-15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9" name="직각 삼각형 48"/>
          <p:cNvSpPr/>
          <p:nvPr/>
        </p:nvSpPr>
        <p:spPr>
          <a:xfrm rot="16200000" flipH="1">
            <a:off x="413960" y="3377406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6208" y="3191572"/>
            <a:ext cx="8222506" cy="871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02224" y="2984432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71"/>
          <p:cNvSpPr/>
          <p:nvPr/>
        </p:nvSpPr>
        <p:spPr>
          <a:xfrm>
            <a:off x="381904" y="2984431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05368" y="3021713"/>
            <a:ext cx="132728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배포 및 운영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96962" y="3596499"/>
            <a:ext cx="7941250" cy="276999"/>
            <a:chOff x="745252" y="2325998"/>
            <a:chExt cx="7941250" cy="276999"/>
          </a:xfrm>
        </p:grpSpPr>
        <p:sp>
          <p:nvSpPr>
            <p:cNvPr id="55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암호모듈의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안전한 배포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설치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초기화 및 운영에 대한 절차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3" name="직각 삼각형 42"/>
          <p:cNvSpPr/>
          <p:nvPr/>
        </p:nvSpPr>
        <p:spPr>
          <a:xfrm rot="16200000" flipH="1">
            <a:off x="413960" y="4569911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6208" y="4384077"/>
            <a:ext cx="8222506" cy="87011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2224" y="4176937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71"/>
          <p:cNvSpPr/>
          <p:nvPr/>
        </p:nvSpPr>
        <p:spPr>
          <a:xfrm>
            <a:off x="381904" y="4176936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40635" y="4214218"/>
            <a:ext cx="125675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수명의 종료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96962" y="4786139"/>
            <a:ext cx="7941250" cy="276999"/>
            <a:chOff x="745252" y="2325998"/>
            <a:chExt cx="7941250" cy="276999"/>
          </a:xfrm>
        </p:grpSpPr>
        <p:sp>
          <p:nvSpPr>
            <p:cNvPr id="57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안전하게 파기하는 방법을 기술해야 함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" name="직각 삼각형 58"/>
          <p:cNvSpPr/>
          <p:nvPr/>
        </p:nvSpPr>
        <p:spPr>
          <a:xfrm rot="16200000" flipH="1">
            <a:off x="413960" y="576152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26208" y="5575694"/>
            <a:ext cx="8222506" cy="87011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02224" y="536855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71"/>
          <p:cNvSpPr/>
          <p:nvPr/>
        </p:nvSpPr>
        <p:spPr>
          <a:xfrm>
            <a:off x="381904" y="536855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213145" y="5405835"/>
            <a:ext cx="71173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안내서</a:t>
            </a:r>
            <a:endParaRPr lang="ko-KR" altLang="en-US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96962" y="5977756"/>
            <a:ext cx="7941250" cy="276999"/>
            <a:chOff x="745252" y="2325998"/>
            <a:chExt cx="7941250" cy="276999"/>
          </a:xfrm>
        </p:grpSpPr>
        <p:sp>
          <p:nvSpPr>
            <p:cNvPr id="65" name="Text Box 206"/>
            <p:cNvSpPr txBox="1">
              <a:spLocks noChangeArrowheads="1"/>
            </p:cNvSpPr>
            <p:nvPr/>
          </p:nvSpPr>
          <p:spPr bwMode="auto">
            <a:xfrm>
              <a:off x="748021" y="2325998"/>
              <a:ext cx="7938481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관리자 안내서 및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비관리자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(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사용자</a:t>
              </a: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)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안내서 명세</a:t>
              </a:r>
              <a:endParaRPr lang="en-US" altLang="ko-KR" b="1" spc="-150" dirty="0">
                <a:ln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DCD72E-2241-4D7F-9A50-61504FACE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62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875970"/>
      </p:ext>
    </p:extLst>
  </p:cSld>
  <p:clrMapOvr>
    <a:masterClrMapping/>
  </p:clrMapOvr>
  <p:transition advClick="0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effectLst/>
                <a:latin typeface="+mn-ea"/>
                <a:ea typeface="+mn-ea"/>
              </a:rPr>
              <a:t>기타 </a:t>
            </a:r>
            <a:r>
              <a:rPr lang="ko-KR" altLang="en-US" sz="3000" b="1" spc="-150">
                <a:effectLst/>
                <a:latin typeface="+mn-ea"/>
                <a:ea typeface="+mn-ea"/>
              </a:rPr>
              <a:t>공격에 </a:t>
            </a:r>
            <a:r>
              <a:rPr lang="ko-KR" altLang="en-US" sz="3000" b="1" spc="-150">
                <a:latin typeface="+mn-ea"/>
                <a:ea typeface="+mn-ea"/>
              </a:rPr>
              <a:t>대한 대응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13" name="직각 삼각형 12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6208" y="1256426"/>
            <a:ext cx="8222506" cy="109245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2224" y="1052514"/>
            <a:ext cx="5177888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1"/>
          <p:cNvSpPr/>
          <p:nvPr/>
        </p:nvSpPr>
        <p:spPr>
          <a:xfrm>
            <a:off x="381904" y="1052513"/>
            <a:ext cx="5622656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19466" y="1104029"/>
            <a:ext cx="3543404" cy="2996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기타 공격 대응 방법 마련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96962" y="1743452"/>
            <a:ext cx="7951752" cy="276999"/>
            <a:chOff x="745252" y="2325998"/>
            <a:chExt cx="7951752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lvl="0"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보안 메커니즘의 존재와 적합한 기능 동작 여부 확인</a:t>
              </a:r>
              <a:endParaRPr lang="en-US" altLang="ko-KR" b="1" spc="-150" dirty="0">
                <a:ln>
                  <a:prstDash val="solid"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81090"/>
              </p:ext>
            </p:extLst>
          </p:nvPr>
        </p:nvGraphicFramePr>
        <p:xfrm>
          <a:off x="326802" y="3284984"/>
          <a:ext cx="8496302" cy="1670417"/>
        </p:xfrm>
        <a:graphic>
          <a:graphicData uri="http://schemas.openxmlformats.org/drawingml/2006/table">
            <a:tbl>
              <a:tblPr firstRow="1" bandRow="1">
                <a:effectLst>
                  <a:outerShdw dist="25400" dir="5400000" algn="t" rotWithShape="0">
                    <a:schemeClr val="bg1">
                      <a:lumMod val="75000"/>
                    </a:schemeClr>
                  </a:outerShdw>
                </a:effectLst>
                <a:tableStyleId>{5C22544A-7EE6-4342-B048-85BDC9FD1C3A}</a:tableStyleId>
              </a:tblPr>
              <a:tblGrid>
                <a:gridCol w="186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7368">
                  <a:extLst>
                    <a:ext uri="{9D8B030D-6E8A-4147-A177-3AD203B41FA5}">
                      <a16:colId xmlns:a16="http://schemas.microsoft.com/office/drawing/2014/main" val="746002133"/>
                    </a:ext>
                  </a:extLst>
                </a:gridCol>
              </a:tblGrid>
              <a:tr h="377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구분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/>
                        <a:t>설명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1, 2, 3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공격에 대응하도록 설계되었는지 설명하는 문서 요구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88211"/>
                  </a:ext>
                </a:extLst>
              </a:tr>
              <a:tr h="646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보안수준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공격에 대응하는 방법과 영향분석 자료 기술</a:t>
                      </a:r>
                      <a:endParaRPr lang="en-US" altLang="ko-KR" sz="14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4222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1E1B45-9C8C-4DBC-9C02-7170D0A16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63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786770"/>
      </p:ext>
    </p:extLst>
  </p:cSld>
  <p:clrMapOvr>
    <a:masterClrMapping/>
  </p:clrMapOvr>
  <p:transition advClick="0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97107"/>
            <a:ext cx="2869696" cy="523220"/>
          </a:xfrm>
          <a:prstGeom prst="rect">
            <a:avLst/>
          </a:prstGeom>
          <a:noFill/>
        </p:spPr>
        <p:txBody>
          <a:bodyPr wrap="none" lIns="144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3000" b="1" spc="-150" dirty="0">
                <a:effectLst/>
                <a:latin typeface="+mn-ea"/>
                <a:ea typeface="+mn-ea"/>
              </a:rPr>
              <a:t>기타 </a:t>
            </a:r>
            <a:r>
              <a:rPr lang="ko-KR" altLang="en-US" sz="3000" b="1" spc="-150">
                <a:effectLst/>
                <a:latin typeface="+mn-ea"/>
                <a:ea typeface="+mn-ea"/>
              </a:rPr>
              <a:t>공격에 </a:t>
            </a:r>
            <a:r>
              <a:rPr lang="ko-KR" altLang="en-US" sz="3000" b="1" spc="-150">
                <a:latin typeface="+mn-ea"/>
                <a:ea typeface="+mn-ea"/>
              </a:rPr>
              <a:t>대한 대응</a:t>
            </a:r>
            <a:endParaRPr lang="ko-KR" altLang="en-US" sz="3000" b="1" spc="-150" dirty="0"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999" y="121839"/>
            <a:ext cx="927100" cy="41063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6200000" flipH="1">
            <a:off x="413960" y="1445488"/>
            <a:ext cx="245477" cy="268949"/>
          </a:xfrm>
          <a:prstGeom prst="rtTriangle">
            <a:avLst/>
          </a:prstGeom>
          <a:solidFill>
            <a:srgbClr val="00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6208" y="1259653"/>
            <a:ext cx="8222506" cy="251913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BFEFF"/>
              </a:gs>
            </a:gsLst>
            <a:lin ang="5400000" scaled="0"/>
          </a:gradFill>
          <a:ln>
            <a:noFill/>
          </a:ln>
          <a:effectLst>
            <a:outerShdw blurRad="25400" dist="25400" dir="5400000" algn="t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2224" y="1052514"/>
            <a:ext cx="2333572" cy="402713"/>
          </a:xfrm>
          <a:prstGeom prst="rect">
            <a:avLst/>
          </a:prstGeom>
          <a:solidFill>
            <a:srgbClr val="3670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71"/>
          <p:cNvSpPr/>
          <p:nvPr/>
        </p:nvSpPr>
        <p:spPr>
          <a:xfrm>
            <a:off x="381904" y="1052513"/>
            <a:ext cx="2703308" cy="402713"/>
          </a:xfrm>
          <a:custGeom>
            <a:avLst/>
            <a:gdLst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3451316 w 3451316"/>
              <a:gd name="connsiteY2" fmla="*/ 585107 h 585107"/>
              <a:gd name="connsiteX3" fmla="*/ 0 w 3451316"/>
              <a:gd name="connsiteY3" fmla="*/ 585107 h 585107"/>
              <a:gd name="connsiteX4" fmla="*/ 0 w 3451316"/>
              <a:gd name="connsiteY4" fmla="*/ 0 h 585107"/>
              <a:gd name="connsiteX0" fmla="*/ 0 w 3451316"/>
              <a:gd name="connsiteY0" fmla="*/ 0 h 585107"/>
              <a:gd name="connsiteX1" fmla="*/ 3451316 w 3451316"/>
              <a:gd name="connsiteY1" fmla="*/ 0 h 585107"/>
              <a:gd name="connsiteX2" fmla="*/ 1597116 w 3451316"/>
              <a:gd name="connsiteY2" fmla="*/ 331107 h 585107"/>
              <a:gd name="connsiteX3" fmla="*/ 0 w 3451316"/>
              <a:gd name="connsiteY3" fmla="*/ 585107 h 585107"/>
              <a:gd name="connsiteX4" fmla="*/ 0 w 3451316"/>
              <a:gd name="connsiteY4" fmla="*/ 0 h 58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16" h="585107">
                <a:moveTo>
                  <a:pt x="0" y="0"/>
                </a:moveTo>
                <a:lnTo>
                  <a:pt x="3451316" y="0"/>
                </a:lnTo>
                <a:lnTo>
                  <a:pt x="1597116" y="331107"/>
                </a:lnTo>
                <a:lnTo>
                  <a:pt x="0" y="58510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747" y="1089795"/>
            <a:ext cx="156453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필수 대응 항목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96962" y="1743452"/>
            <a:ext cx="7951752" cy="276999"/>
            <a:chOff x="745252" y="2325998"/>
            <a:chExt cx="7951752" cy="276999"/>
          </a:xfrm>
        </p:grpSpPr>
        <p:sp>
          <p:nvSpPr>
            <p:cNvPr id="13" name="Text Box 206"/>
            <p:cNvSpPr txBox="1">
              <a:spLocks noChangeArrowheads="1"/>
            </p:cNvSpPr>
            <p:nvPr/>
          </p:nvSpPr>
          <p:spPr bwMode="auto">
            <a:xfrm>
              <a:off x="748022" y="2325998"/>
              <a:ext cx="7948982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en-US" altLang="ko-KR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JAVA 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코드의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난독화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적용</a:t>
              </a:r>
              <a:endParaRPr lang="en-US" altLang="ko-KR" sz="1700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5252" y="2351434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96962" y="2227369"/>
            <a:ext cx="6608852" cy="276999"/>
            <a:chOff x="755753" y="2767079"/>
            <a:chExt cx="6608852" cy="276999"/>
          </a:xfrm>
        </p:grpSpPr>
        <p:sp>
          <p:nvSpPr>
            <p:cNvPr id="16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66060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취약한 코드 제거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96962" y="2711286"/>
            <a:ext cx="7951752" cy="276999"/>
            <a:chOff x="755753" y="2767079"/>
            <a:chExt cx="7951752" cy="276999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489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무결성 </a:t>
              </a: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검증키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손쉬운 획득 방지 메커니즘 적용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6962" y="3195204"/>
            <a:ext cx="7951752" cy="276999"/>
            <a:chOff x="755753" y="2767079"/>
            <a:chExt cx="7951752" cy="276999"/>
          </a:xfrm>
        </p:grpSpPr>
        <p:sp>
          <p:nvSpPr>
            <p:cNvPr id="22" name="Text Box 206"/>
            <p:cNvSpPr txBox="1">
              <a:spLocks noChangeArrowheads="1"/>
            </p:cNvSpPr>
            <p:nvPr/>
          </p:nvSpPr>
          <p:spPr bwMode="auto">
            <a:xfrm>
              <a:off x="758522" y="2767079"/>
              <a:ext cx="7948983" cy="276999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180000" tIns="0" rIns="36000" bIns="0" anchor="t" anchorCtr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200"/>
                </a:spcBef>
                <a:spcAft>
                  <a:spcPts val="0"/>
                </a:spcAft>
                <a:buClr>
                  <a:srgbClr val="19345F"/>
                </a:buClr>
                <a:buSzPct val="80000"/>
                <a:defRPr/>
              </a:pPr>
              <a:r>
                <a:rPr lang="ko-KR" altLang="en-US" b="1" spc="-150" dirty="0" err="1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부채널</a:t>
              </a:r>
              <a:r>
                <a:rPr lang="ko-KR" altLang="en-US" b="1" spc="-150" dirty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분석에 대한 안전성</a:t>
              </a:r>
              <a:endParaRPr lang="en-US" altLang="ko-KR" b="1" spc="-150" dirty="0">
                <a:ln>
                  <a:prstDash val="solid"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753" y="2792515"/>
              <a:ext cx="59420" cy="211031"/>
            </a:xfrm>
            <a:prstGeom prst="rect">
              <a:avLst/>
            </a:prstGeom>
            <a:pattFill prst="ltUpDiag">
              <a:fgClr>
                <a:srgbClr val="2E64B4"/>
              </a:fgClr>
              <a:bgClr>
                <a:srgbClr val="002D8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799458" y="4647532"/>
            <a:ext cx="7560840" cy="761688"/>
          </a:xfrm>
          <a:prstGeom prst="roundRect">
            <a:avLst/>
          </a:prstGeom>
          <a:solidFill>
            <a:srgbClr val="485D7F"/>
          </a:solidFill>
          <a:ln>
            <a:solidFill>
              <a:schemeClr val="bg1">
                <a:lumMod val="6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벤더가 개발한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암호모듈의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장점 부각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가능항목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105C8A-3A2B-433D-9E60-E62171C2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4C4A6A-84E4-4073-8D98-5AB827836621}" type="slidenum">
              <a:rPr lang="ko-KR" altLang="en-US" smtClean="0"/>
              <a:pPr/>
              <a:t>64</a:t>
            </a:fld>
            <a:r>
              <a:rPr lang="en-US" altLang="ko-KR"/>
              <a:t>/64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969449"/>
      </p:ext>
    </p:extLst>
  </p:cSld>
  <p:clrMapOvr>
    <a:masterClrMapping/>
  </p:clrMapOvr>
  <p:transition advClick="0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512788" y="3354896"/>
            <a:ext cx="624863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dirty="0"/>
              <a:t>INTERNET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29420" y="3913911"/>
            <a:ext cx="624863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dirty="0"/>
              <a:t>INDUSTRY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523342" y="4905164"/>
            <a:ext cx="624863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dirty="0"/>
              <a:t>GLOBAL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72100" y="4725144"/>
            <a:ext cx="624863" cy="252028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latinLnBrk="0">
              <a:defRPr sz="800" b="1">
                <a:solidFill>
                  <a:srgbClr val="686566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583668" y="3537012"/>
            <a:ext cx="4817040" cy="1001991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contourW="31750">
              <a:bevelT w="1270" h="317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r" latinLnBrk="0">
              <a:defRPr sz="4800" b="1" spc="-150">
                <a:gradFill>
                  <a:gsLst>
                    <a:gs pos="0">
                      <a:srgbClr val="020D5E"/>
                    </a:gs>
                    <a:gs pos="100000">
                      <a:srgbClr val="0048CB"/>
                    </a:gs>
                  </a:gsLst>
                  <a:lin ang="5400000" scaled="0"/>
                </a:gradFill>
                <a:effectLst/>
                <a:latin typeface="+mn-ea"/>
                <a:ea typeface="+mn-ea"/>
              </a:defRPr>
            </a:lvl1pPr>
          </a:lstStyle>
          <a:p>
            <a:pPr algn="l"/>
            <a:r>
              <a:rPr lang="ko-KR" altLang="en-US" sz="38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91000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1"/>
                  <a:tileRect/>
                </a:gradFill>
              </a:rPr>
              <a:t>감사합니다</a:t>
            </a:r>
            <a:endParaRPr lang="en-US" altLang="ko-KR" sz="38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91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pic>
        <p:nvPicPr>
          <p:cNvPr id="9" name="Picture 4" descr="C:\Users\ptlineD\Desktop\로고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9158" y="124173"/>
            <a:ext cx="2693147" cy="63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31520" y="1707767"/>
            <a:ext cx="7680960" cy="921067"/>
            <a:chOff x="731520" y="1707767"/>
            <a:chExt cx="7680960" cy="921067"/>
          </a:xfrm>
        </p:grpSpPr>
        <p:cxnSp>
          <p:nvCxnSpPr>
            <p:cNvPr id="3" name="직선 연결선 2"/>
            <p:cNvCxnSpPr/>
            <p:nvPr/>
          </p:nvCxnSpPr>
          <p:spPr>
            <a:xfrm flipV="1">
              <a:off x="731520" y="2628834"/>
              <a:ext cx="7680960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731520" y="1707767"/>
              <a:ext cx="7680960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1511660" y="1841696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>
                  <a:gsLst>
                    <a:gs pos="0">
                      <a:srgbClr val="003D7D">
                        <a:alpha val="85000"/>
                      </a:srgbClr>
                    </a:gs>
                    <a:gs pos="65000">
                      <a:srgbClr val="B5D2EC"/>
                    </a:gs>
                    <a:gs pos="52000">
                      <a:srgbClr val="4F81BD">
                        <a:lumMod val="45000"/>
                        <a:lumOff val="55000"/>
                      </a:srgbClr>
                    </a:gs>
                    <a:gs pos="65000">
                      <a:srgbClr val="4F81BD">
                        <a:lumMod val="45000"/>
                        <a:lumOff val="55000"/>
                      </a:srgbClr>
                    </a:gs>
                    <a:gs pos="100000">
                      <a:srgbClr val="8FC31F"/>
                    </a:gs>
                  </a:gsLst>
                  <a:lin ang="4200000" scaled="0"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I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nternet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>
                  <a:gsLst>
                    <a:gs pos="0">
                      <a:srgbClr val="003D7D">
                        <a:alpha val="85000"/>
                      </a:srgbClr>
                    </a:gs>
                    <a:gs pos="65000">
                      <a:srgbClr val="B5D2EC"/>
                    </a:gs>
                    <a:gs pos="52000">
                      <a:srgbClr val="4F81BD">
                        <a:lumMod val="45000"/>
                        <a:lumOff val="55000"/>
                      </a:srgbClr>
                    </a:gs>
                    <a:gs pos="65000">
                      <a:srgbClr val="4F81BD">
                        <a:lumMod val="45000"/>
                        <a:lumOff val="55000"/>
                      </a:srgbClr>
                    </a:gs>
                    <a:gs pos="100000">
                      <a:srgbClr val="8FC31F"/>
                    </a:gs>
                  </a:gsLst>
                  <a:lin ang="4200000" scaled="0"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solidFill>
                  <a:srgbClr val="225790"/>
                </a:soli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O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n,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>
                  <a:gsLst>
                    <a:gs pos="0">
                      <a:srgbClr val="003D7D">
                        <a:alpha val="85000"/>
                      </a:srgbClr>
                    </a:gs>
                    <a:gs pos="65000">
                      <a:srgbClr val="B5D2EC"/>
                    </a:gs>
                    <a:gs pos="52000">
                      <a:srgbClr val="4F81BD">
                        <a:lumMod val="45000"/>
                        <a:lumOff val="55000"/>
                      </a:srgbClr>
                    </a:gs>
                    <a:gs pos="65000">
                      <a:srgbClr val="4F81BD">
                        <a:lumMod val="45000"/>
                        <a:lumOff val="55000"/>
                      </a:srgbClr>
                    </a:gs>
                    <a:gs pos="100000">
                      <a:srgbClr val="8FC31F"/>
                    </a:gs>
                  </a:gsLst>
                  <a:lin ang="4200000" scaled="0"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 flip="none" rotWithShape="1">
                  <a:gsLst>
                    <a:gs pos="9000">
                      <a:schemeClr val="accent3">
                        <a:lumMod val="91000"/>
                      </a:schemeClr>
                    </a:gs>
                    <a:gs pos="60000">
                      <a:srgbClr val="8FC31F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S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ecurity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>
                  <a:gsLst>
                    <a:gs pos="70224">
                      <a:srgbClr val="82B219"/>
                    </a:gs>
                    <a:gs pos="47000">
                      <a:srgbClr val="4F81BD">
                        <a:lumMod val="20000"/>
                        <a:lumOff val="80000"/>
                      </a:srgbClr>
                    </a:gs>
                    <a:gs pos="18000">
                      <a:srgbClr val="8FC31F"/>
                    </a:gs>
                    <a:gs pos="96000">
                      <a:srgbClr val="517208"/>
                    </a:gs>
                    <a:gs pos="0">
                      <a:srgbClr val="8FC31F"/>
                    </a:gs>
                    <a:gs pos="69000">
                      <a:srgbClr val="8FC31F"/>
                    </a:gs>
                  </a:gsLst>
                  <a:lin ang="4200000" scaled="0"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80000">
                      <a:srgbClr val="8FC31F"/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I</a:t>
            </a:r>
            <a:r>
              <a:rPr lang="en-US" altLang="ko-KR" sz="4000" b="1" dirty="0">
                <a:ln w="6600">
                  <a:solidFill>
                    <a:srgbClr val="003D7D"/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2D89"/>
                  </a:outerShdw>
                </a:effectLst>
                <a:latin typeface="Brandon Grotesque Black" pitchFamily="34" charset="0"/>
                <a:ea typeface="한컴 윤고딕 250" panose="02020603020101020101" pitchFamily="18" charset="-127"/>
                <a:cs typeface="Aharoni" panose="02010803020104030203" pitchFamily="2" charset="-79"/>
              </a:rPr>
              <a:t>n!</a:t>
            </a:r>
            <a:endParaRPr lang="ko-KR" altLang="en-US" sz="4000" b="1" dirty="0">
              <a:ln w="6600">
                <a:solidFill>
                  <a:srgbClr val="003D7D"/>
                </a:solidFill>
                <a:prstDash val="solid"/>
              </a:ln>
              <a:solidFill>
                <a:prstClr val="white"/>
              </a:solidFill>
              <a:effectLst>
                <a:outerShdw dist="38100" dir="2700000" algn="tl" rotWithShape="0">
                  <a:srgbClr val="002D89"/>
                </a:outerShdw>
              </a:effectLst>
              <a:latin typeface="Brandon Grotesque Black" pitchFamily="34" charset="0"/>
              <a:ea typeface="한컴 윤고딕 250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5023078"/>
      </p:ext>
    </p:extLst>
  </p:cSld>
  <p:clrMapOvr>
    <a:masterClrMapping/>
  </p:clrMapOvr>
  <p:transition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56" name="바닥글 개체 틀 4"/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4365625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Berlin Sans FB" panose="020E0602020502020306" pitchFamily="34" charset="0"/>
                <a:ea typeface="나눔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Berlin Sans FB" panose="020E0602020502020306" pitchFamily="34" charset="0"/>
                <a:ea typeface="나눔고딕" pitchFamily="50" charset="-127"/>
                <a:cs typeface="+mn-cs"/>
              </a:rPr>
              <a:t>Cryptography Technology Team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Berlin Sans FB" panose="020E0602020502020306" pitchFamily="34" charset="0"/>
              <a:ea typeface="나눔고딕" pitchFamily="50" charset="-127"/>
              <a:cs typeface="+mn-cs"/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내용 개체 틀 1"/>
          <p:cNvSpPr txBox="1">
            <a:spLocks/>
          </p:cNvSpPr>
          <p:nvPr/>
        </p:nvSpPr>
        <p:spPr>
          <a:xfrm>
            <a:off x="979505" y="1700808"/>
            <a:ext cx="2988391" cy="22896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1" indent="0">
              <a:buFont typeface="Arial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양자내성암호 종류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(PQC)&gt;</a:t>
            </a:r>
            <a:endParaRPr lang="en-US" altLang="ko-KR" sz="2000" dirty="0"/>
          </a:p>
        </p:txBody>
      </p:sp>
      <p:sp>
        <p:nvSpPr>
          <p:cNvPr id="65" name="내용 개체 틀 1"/>
          <p:cNvSpPr txBox="1">
            <a:spLocks/>
          </p:cNvSpPr>
          <p:nvPr/>
        </p:nvSpPr>
        <p:spPr>
          <a:xfrm>
            <a:off x="4307200" y="1700808"/>
            <a:ext cx="4261244" cy="4248472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1" indent="0" algn="ctr">
              <a:spcBef>
                <a:spcPts val="0"/>
              </a:spcBef>
              <a:buNone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사항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146050" lvl="1" indent="0">
              <a:spcBef>
                <a:spcPts val="0"/>
              </a:spcBef>
              <a:buNone/>
            </a:pP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양자내성암호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(Lizard)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(’17.11)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KISA,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서울대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울산과기대 등이 공동으로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Lizard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NIST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(’17.11.30)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Lizard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명세서 및 기본적인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SW/HW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 제출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 각국에서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양자내성암호를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NIST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공모전에 제출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NIST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 채택을 위한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라운드 대응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(’17.12~)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제출물에 대한 코멘트 대응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SW/HW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 구현 추진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NIST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워크샵 발표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(’18.4.13)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- 82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양자내성암호 중에서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NIST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선정한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b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양자내성암호만 초청 받아서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Lizard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발표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NIST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 채택을 위한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라운드 대응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(’19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상반기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Lizard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NIST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라운드에 통과하면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라운드에</a:t>
            </a:r>
            <a:b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Lizard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수정본 및 응용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SW/HW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 제출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6050" lvl="1" indent="0">
              <a:spcBef>
                <a:spcPts val="0"/>
              </a:spcBef>
              <a:buNone/>
            </a:pP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28154" y="2083996"/>
          <a:ext cx="2300439" cy="15544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300439">
                  <a:extLst>
                    <a:ext uri="{9D8B030D-6E8A-4147-A177-3AD203B41FA5}">
                      <a16:colId xmlns:a16="http://schemas.microsoft.com/office/drawing/2014/main" val="455364705"/>
                    </a:ext>
                  </a:extLst>
                </a:gridCol>
              </a:tblGrid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62237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다변수 기반 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6963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코드기반 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14674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격자기반 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246638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아이소제니기반 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220334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해시 기반 전자서명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4263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688" y="4439952"/>
            <a:ext cx="1447800" cy="1257300"/>
          </a:xfrm>
          <a:prstGeom prst="rect">
            <a:avLst/>
          </a:prstGeom>
        </p:spPr>
      </p:pic>
      <p:sp>
        <p:nvSpPr>
          <p:cNvPr id="25" name="내용 개체 틀 1"/>
          <p:cNvSpPr txBox="1">
            <a:spLocks/>
          </p:cNvSpPr>
          <p:nvPr/>
        </p:nvSpPr>
        <p:spPr>
          <a:xfrm>
            <a:off x="1151620" y="4077072"/>
            <a:ext cx="2592288" cy="22896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1" indent="0">
              <a:buFont typeface="Arial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양자내성암호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(Lizard)&gt;</a:t>
            </a:r>
            <a:endParaRPr lang="en-US" altLang="ko-KR" sz="2000" dirty="0"/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B7D0000D-7A00-46E5-B5D1-E121B6D9F9CB}"/>
              </a:ext>
            </a:extLst>
          </p:cNvPr>
          <p:cNvSpPr txBox="1">
            <a:spLocks/>
          </p:cNvSpPr>
          <p:nvPr/>
        </p:nvSpPr>
        <p:spPr>
          <a:xfrm>
            <a:off x="268669" y="1190223"/>
            <a:ext cx="8371842" cy="432024"/>
          </a:xfrm>
          <a:prstGeom prst="rect">
            <a:avLst/>
          </a:prstGeom>
        </p:spPr>
        <p:txBody>
          <a:bodyPr anchor="ctr"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신규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ICT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환경에 안전한 차세대 암호 원천기술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연구∙개발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C6FCAA67-7871-4DD8-8B1E-25CF0CBC5A38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</p:spTree>
    <p:extLst>
      <p:ext uri="{BB962C8B-B14F-4D97-AF65-F5344CB8AC3E}">
        <p14:creationId xmlns:p14="http://schemas.microsoft.com/office/powerpoint/2010/main" val="2784617226"/>
      </p:ext>
    </p:extLst>
  </p:cSld>
  <p:clrMapOvr>
    <a:masterClrMapping/>
  </p:clrMapOvr>
  <p:transition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8651" y="1880828"/>
            <a:ext cx="8011860" cy="3816424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"/>
          <p:cNvSpPr txBox="1">
            <a:spLocks/>
          </p:cNvSpPr>
          <p:nvPr/>
        </p:nvSpPr>
        <p:spPr>
          <a:xfrm>
            <a:off x="268669" y="1190223"/>
            <a:ext cx="8371842" cy="432024"/>
          </a:xfrm>
          <a:prstGeom prst="rect">
            <a:avLst/>
          </a:prstGeom>
        </p:spPr>
        <p:txBody>
          <a:bodyPr anchor="ctr"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국내 암호모듈검증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(KCMVP)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시험∙평가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628649" y="1937645"/>
            <a:ext cx="8083811" cy="400556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□ </a:t>
            </a:r>
            <a:r>
              <a:rPr lang="ko-KR" altLang="en-US" sz="1600" dirty="0">
                <a:latin typeface="+mn-ea"/>
                <a:ea typeface="+mn-ea"/>
              </a:rPr>
              <a:t>암호모듈검증</a:t>
            </a:r>
            <a:r>
              <a:rPr lang="en-US" altLang="ko-KR" sz="1600" dirty="0">
                <a:latin typeface="+mn-ea"/>
                <a:ea typeface="+mn-ea"/>
              </a:rPr>
              <a:t>(KCMVP)</a:t>
            </a:r>
            <a:r>
              <a:rPr lang="ko-KR" altLang="en-US" sz="1600" dirty="0">
                <a:latin typeface="+mn-ea"/>
                <a:ea typeface="+mn-ea"/>
              </a:rPr>
              <a:t>은 국가∙공공기관에 도입되는 암호 기술의 안전성과 구현 </a:t>
            </a:r>
            <a:endParaRPr lang="en-US" altLang="ko-KR" sz="16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    </a:t>
            </a:r>
            <a:r>
              <a:rPr lang="ko-KR" altLang="en-US" sz="1600" dirty="0">
                <a:latin typeface="+mn-ea"/>
                <a:ea typeface="+mn-ea"/>
              </a:rPr>
              <a:t>적합성을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검증하기 위해 국가정보원에서 운영하고 있는 제도로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600" b="0" dirty="0">
                <a:latin typeface="+mn-ea"/>
                <a:ea typeface="+mn-ea"/>
              </a:rPr>
              <a:t>  </a:t>
            </a: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행정기관 등 국가∙공공기관 정보통신망에서 소통되는 자료 중 주요 정보의 보호를 </a:t>
            </a:r>
            <a:endParaRPr lang="en-US" altLang="ko-KR" sz="16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    </a:t>
            </a:r>
            <a:r>
              <a:rPr lang="ko-KR" altLang="en-US" sz="1600" dirty="0">
                <a:latin typeface="+mn-ea"/>
                <a:ea typeface="+mn-ea"/>
              </a:rPr>
              <a:t>위해 사용되는 암호모듈</a:t>
            </a:r>
            <a:r>
              <a:rPr lang="en-US" altLang="ko-KR" sz="1600" dirty="0">
                <a:latin typeface="+mn-ea"/>
                <a:ea typeface="+mn-ea"/>
              </a:rPr>
              <a:t>*</a:t>
            </a:r>
            <a:r>
              <a:rPr lang="ko-KR" altLang="en-US" sz="1600" dirty="0">
                <a:latin typeface="+mn-ea"/>
                <a:ea typeface="+mn-ea"/>
              </a:rPr>
              <a:t>의 안전성과 구현 적합성 검증 </a:t>
            </a:r>
            <a:endParaRPr lang="en-US" altLang="ko-KR" sz="16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200" dirty="0">
                <a:latin typeface="+mn-ea"/>
                <a:ea typeface="+mn-ea"/>
              </a:rPr>
              <a:t>    * </a:t>
            </a:r>
            <a:r>
              <a:rPr lang="ko-KR" altLang="en-US" sz="1200" dirty="0">
                <a:latin typeface="+mn-ea"/>
                <a:ea typeface="+mn-ea"/>
              </a:rPr>
              <a:t>암호모듈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검증 대상 암호알고리즘</a:t>
            </a:r>
            <a:r>
              <a:rPr lang="en-US" altLang="ko-KR" sz="1200" dirty="0">
                <a:latin typeface="+mn-ea"/>
                <a:ea typeface="+mn-ea"/>
              </a:rPr>
              <a:t>(28</a:t>
            </a:r>
            <a:r>
              <a:rPr lang="ko-KR" altLang="en-US" sz="1200" dirty="0">
                <a:latin typeface="+mn-ea"/>
                <a:ea typeface="+mn-ea"/>
              </a:rPr>
              <a:t>종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을 포함한 암호 논리 및 처리를 수행하는 하드웨어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소프트웨어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200" dirty="0">
                <a:latin typeface="+mn-ea"/>
                <a:ea typeface="+mn-ea"/>
              </a:rPr>
              <a:t>                    </a:t>
            </a:r>
            <a:r>
              <a:rPr lang="ko-KR" altLang="en-US" sz="1200" dirty="0">
                <a:latin typeface="+mn-ea"/>
                <a:ea typeface="+mn-ea"/>
              </a:rPr>
              <a:t>펌웨어 또는 이들의 조합 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endParaRPr lang="en-US" altLang="ko-KR" sz="200" dirty="0">
              <a:latin typeface="+mn-ea"/>
              <a:ea typeface="+mn-ea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  - </a:t>
            </a:r>
            <a:r>
              <a:rPr lang="ko-KR" altLang="en-US" sz="1600" dirty="0">
                <a:latin typeface="+mn-ea"/>
                <a:ea typeface="+mn-ea"/>
              </a:rPr>
              <a:t>암호가 주기능인 정보보호시스템</a:t>
            </a:r>
            <a:r>
              <a:rPr lang="en-US" altLang="ko-KR" sz="1600" dirty="0">
                <a:latin typeface="+mn-ea"/>
                <a:ea typeface="+mn-ea"/>
              </a:rPr>
              <a:t>*</a:t>
            </a:r>
            <a:r>
              <a:rPr lang="ko-KR" altLang="en-US" sz="1600" dirty="0">
                <a:latin typeface="+mn-ea"/>
                <a:ea typeface="+mn-ea"/>
              </a:rPr>
              <a:t>에 대한 안전성 확보</a:t>
            </a:r>
            <a:endParaRPr lang="en-US" altLang="ko-KR" sz="1600" dirty="0">
              <a:latin typeface="+mn-ea"/>
              <a:ea typeface="+mn-ea"/>
            </a:endParaRPr>
          </a:p>
          <a:p>
            <a:pPr marL="0" lv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암호화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디스크∙파일 암호화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 암호화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보안토큰 등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국정원은 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「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전자정부법 제 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및 시행령 제 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조」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「암호모듈 시험 및 검증지침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행정자치부 고시 제 </a:t>
            </a:r>
            <a:endParaRPr kumimoji="1"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2004-45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」에 의거 암호모듈검증제도 운영</a:t>
            </a:r>
            <a:endParaRPr kumimoji="1"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KISA 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국보연은 행자부의 고시인 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「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암호모듈검증지침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(‘05)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」에 의거하여 암호모듈 시험∙평가 기관으로</a:t>
            </a:r>
            <a:b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지정되어 있었으며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’18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KISA 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암호모듈검증 시험∙평가 시작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r>
              <a:rPr kumimoji="1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FC89CDD6-3468-4798-AAA7-A617D1CA05B6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</p:spTree>
    <p:extLst>
      <p:ext uri="{BB962C8B-B14F-4D97-AF65-F5344CB8AC3E}">
        <p14:creationId xmlns:p14="http://schemas.microsoft.com/office/powerpoint/2010/main" val="175141328"/>
      </p:ext>
    </p:extLst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259CD-1125-44D5-B171-AF727078AA7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고딕" pitchFamily="50" charset="-127"/>
              <a:cs typeface="+mn-cs"/>
            </a:endParaRP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0900" y="1684076"/>
            <a:ext cx="8507584" cy="63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600" dirty="0">
                <a:solidFill>
                  <a:prstClr val="black"/>
                </a:solidFill>
              </a:rPr>
              <a:t>□ 안전하게 사용하기 위해 개발된 암호기술을 악용하여 금전적 피해를 주는 </a:t>
            </a:r>
            <a:r>
              <a:rPr lang="ko-KR" altLang="en-US" sz="1600" dirty="0" err="1">
                <a:solidFill>
                  <a:prstClr val="black"/>
                </a:solidFill>
              </a:rPr>
              <a:t>랜섬웨어</a:t>
            </a:r>
            <a:r>
              <a:rPr lang="ko-KR" altLang="en-US" sz="1600" dirty="0">
                <a:solidFill>
                  <a:prstClr val="black"/>
                </a:solidFill>
              </a:rPr>
              <a:t> 등과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</a:rPr>
              <a:t>같은 암호 역기능의 피해를 최소화하고자 함  </a:t>
            </a:r>
            <a:endParaRPr lang="ko-KR" altLang="en-US" sz="16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9532" y="25859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5180224" descr="EMB000024b0122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3119"/>
            <a:ext cx="6948772" cy="346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1"/>
          <p:cNvSpPr txBox="1">
            <a:spLocks/>
          </p:cNvSpPr>
          <p:nvPr/>
        </p:nvSpPr>
        <p:spPr>
          <a:xfrm>
            <a:off x="2519772" y="2525466"/>
            <a:ext cx="4153578" cy="32747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1" indent="0">
              <a:buFont typeface="Arial" pitchFamily="34" charset="0"/>
              <a:buNone/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 역기능 대응 사업 중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추진 체계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dirty="0"/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268669" y="1190223"/>
            <a:ext cx="8371842" cy="432024"/>
          </a:xfrm>
          <a:prstGeom prst="rect">
            <a:avLst/>
          </a:prstGeom>
        </p:spPr>
        <p:txBody>
          <a:bodyPr anchor="ctr"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암호 역기능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방안 마련</a:t>
            </a:r>
            <a:endParaRPr lang="en-US" altLang="ko-KR" dirty="0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0D580DD5-42CB-48F4-8768-085D76B4D1B5}"/>
              </a:ext>
            </a:extLst>
          </p:cNvPr>
          <p:cNvSpPr txBox="1">
            <a:spLocks/>
          </p:cNvSpPr>
          <p:nvPr/>
        </p:nvSpPr>
        <p:spPr>
          <a:xfrm>
            <a:off x="0" y="441325"/>
            <a:ext cx="7886700" cy="6477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1" kern="0" dirty="0">
                <a:latin typeface="+mj-ea"/>
              </a:rPr>
              <a:t> KISA </a:t>
            </a:r>
            <a:r>
              <a:rPr lang="ko-KR" altLang="en-US" b="1" kern="0" dirty="0">
                <a:latin typeface="+mj-ea"/>
              </a:rPr>
              <a:t>암호 업무 소개</a:t>
            </a:r>
          </a:p>
        </p:txBody>
      </p:sp>
    </p:spTree>
    <p:extLst>
      <p:ext uri="{BB962C8B-B14F-4D97-AF65-F5344CB8AC3E}">
        <p14:creationId xmlns:p14="http://schemas.microsoft.com/office/powerpoint/2010/main" val="307922064"/>
      </p:ext>
    </p:extLst>
  </p:cSld>
  <p:clrMapOvr>
    <a:masterClrMapping/>
  </p:clrMapOvr>
  <p:transition advClick="0">
    <p:fade/>
  </p:transition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18480</TotalTime>
  <Words>6214</Words>
  <Application>Microsoft Office PowerPoint</Application>
  <PresentationFormat>화면 슬라이드 쇼(4:3)</PresentationFormat>
  <Paragraphs>1339</Paragraphs>
  <Slides>65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9" baseType="lpstr">
      <vt:lpstr>Brandon Grotesque Black</vt:lpstr>
      <vt:lpstr>HY견고딕</vt:lpstr>
      <vt:lpstr>Monotype Sorts</vt:lpstr>
      <vt:lpstr>굴림</vt:lpstr>
      <vt:lpstr>나눔고딕</vt:lpstr>
      <vt:lpstr>나눔고딕 ExtraBold</vt:lpstr>
      <vt:lpstr>맑은 고딕</vt:lpstr>
      <vt:lpstr>한컴 윤고딕 250</vt:lpstr>
      <vt:lpstr>Aharoni</vt:lpstr>
      <vt:lpstr>Arial</vt:lpstr>
      <vt:lpstr>Berlin Sans FB</vt:lpstr>
      <vt:lpstr>Wingdings</vt:lpstr>
      <vt:lpstr>Wingdings 2</vt:lpstr>
      <vt:lpstr>디자인 사용자 지정</vt:lpstr>
      <vt:lpstr>PowerPoint 프레젠테이션</vt:lpstr>
      <vt:lpstr> KISA 암호 업무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(주)피티라인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피티라인</dc:creator>
  <cp:lastModifiedBy>김기문</cp:lastModifiedBy>
  <cp:revision>1019</cp:revision>
  <cp:lastPrinted>2020-10-13T02:31:44Z</cp:lastPrinted>
  <dcterms:created xsi:type="dcterms:W3CDTF">2009-07-27T06:48:55Z</dcterms:created>
  <dcterms:modified xsi:type="dcterms:W3CDTF">2021-08-02T06:02:21Z</dcterms:modified>
</cp:coreProperties>
</file>